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86"/>
  </p:notesMasterIdLst>
  <p:handoutMasterIdLst>
    <p:handoutMasterId r:id="rId87"/>
  </p:handoutMasterIdLst>
  <p:sldIdLst>
    <p:sldId id="256" r:id="rId3"/>
    <p:sldId id="302" r:id="rId4"/>
    <p:sldId id="303" r:id="rId5"/>
    <p:sldId id="316" r:id="rId6"/>
    <p:sldId id="304" r:id="rId7"/>
    <p:sldId id="380" r:id="rId8"/>
    <p:sldId id="306" r:id="rId9"/>
    <p:sldId id="307" r:id="rId10"/>
    <p:sldId id="308" r:id="rId11"/>
    <p:sldId id="385" r:id="rId12"/>
    <p:sldId id="309" r:id="rId13"/>
    <p:sldId id="383" r:id="rId14"/>
    <p:sldId id="305" r:id="rId15"/>
    <p:sldId id="310" r:id="rId16"/>
    <p:sldId id="386" r:id="rId17"/>
    <p:sldId id="387" r:id="rId18"/>
    <p:sldId id="311" r:id="rId19"/>
    <p:sldId id="360" r:id="rId20"/>
    <p:sldId id="361" r:id="rId21"/>
    <p:sldId id="317" r:id="rId22"/>
    <p:sldId id="318" r:id="rId23"/>
    <p:sldId id="381" r:id="rId24"/>
    <p:sldId id="382" r:id="rId25"/>
    <p:sldId id="314" r:id="rId26"/>
    <p:sldId id="384" r:id="rId27"/>
    <p:sldId id="319" r:id="rId28"/>
    <p:sldId id="320" r:id="rId29"/>
    <p:sldId id="321" r:id="rId30"/>
    <p:sldId id="388" r:id="rId31"/>
    <p:sldId id="322" r:id="rId32"/>
    <p:sldId id="324" r:id="rId33"/>
    <p:sldId id="323" r:id="rId34"/>
    <p:sldId id="325" r:id="rId35"/>
    <p:sldId id="326" r:id="rId36"/>
    <p:sldId id="327" r:id="rId37"/>
    <p:sldId id="328" r:id="rId38"/>
    <p:sldId id="38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50" r:id="rId59"/>
    <p:sldId id="351" r:id="rId60"/>
    <p:sldId id="352" r:id="rId61"/>
    <p:sldId id="353" r:id="rId62"/>
    <p:sldId id="354" r:id="rId63"/>
    <p:sldId id="355" r:id="rId64"/>
    <p:sldId id="356" r:id="rId65"/>
    <p:sldId id="358" r:id="rId66"/>
    <p:sldId id="373" r:id="rId67"/>
    <p:sldId id="357" r:id="rId68"/>
    <p:sldId id="359" r:id="rId69"/>
    <p:sldId id="362" r:id="rId70"/>
    <p:sldId id="363" r:id="rId71"/>
    <p:sldId id="364" r:id="rId72"/>
    <p:sldId id="365" r:id="rId73"/>
    <p:sldId id="366" r:id="rId74"/>
    <p:sldId id="367" r:id="rId75"/>
    <p:sldId id="368" r:id="rId76"/>
    <p:sldId id="369" r:id="rId77"/>
    <p:sldId id="372" r:id="rId78"/>
    <p:sldId id="371" r:id="rId79"/>
    <p:sldId id="370" r:id="rId80"/>
    <p:sldId id="374" r:id="rId81"/>
    <p:sldId id="375" r:id="rId82"/>
    <p:sldId id="376" r:id="rId83"/>
    <p:sldId id="377" r:id="rId84"/>
    <p:sldId id="379" r:id="rId8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F0066"/>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169" autoAdjust="0"/>
    <p:restoredTop sz="92491" autoAdjust="0"/>
  </p:normalViewPr>
  <p:slideViewPr>
    <p:cSldViewPr>
      <p:cViewPr>
        <p:scale>
          <a:sx n="100" d="100"/>
          <a:sy n="100" d="100"/>
        </p:scale>
        <p:origin x="-1944" y="-19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846"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01534D-E399-4CC4-B630-383DFFB1AAF0}" type="datetimeFigureOut">
              <a:rPr lang="zh-CN" altLang="en-US" smtClean="0"/>
              <a:pPr/>
              <a:t>2020/3/11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C84FE9-3623-4AFF-8F5E-6AEDD564D6E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E560DB-461B-4673-8DF7-60F7E1AD9301}" type="datetimeFigureOut">
              <a:rPr lang="zh-CN" altLang="en-US" smtClean="0"/>
              <a:pPr/>
              <a:t>2020/3/11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30CA4-E5E7-4C08-AF2A-A85BF39E4E3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Cache_(computing)" TargetMode="External"/><Relationship Id="rId7" Type="http://schemas.openxmlformats.org/officeDocument/2006/relationships/hyperlink" Target="http://en.wikipedia.org/wiki/Virtual_memor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en.wikipedia.org/wiki/Physical_address" TargetMode="External"/><Relationship Id="rId5" Type="http://schemas.openxmlformats.org/officeDocument/2006/relationships/hyperlink" Target="http://en.wikipedia.org/wiki/Virtual_address_space" TargetMode="External"/><Relationship Id="rId4" Type="http://schemas.openxmlformats.org/officeDocument/2006/relationships/hyperlink" Target="http://en.wikipedia.org/wiki/Memory_management_uni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内容有点多，不都是重点，大致了解即可</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Lightweight processes (LWP) each LWP supports one or more ULTs and maps to exactly one KLT</a:t>
            </a:r>
          </a:p>
          <a:p>
            <a:endParaRPr lang="en-US" altLang="zh-CN" dirty="0" smtClean="0"/>
          </a:p>
          <a:p>
            <a:r>
              <a:rPr lang="en-US" altLang="zh-CN" dirty="0" smtClean="0"/>
              <a:t>Lightweight Process</a:t>
            </a:r>
            <a:r>
              <a:rPr lang="zh-CN" altLang="en-US" dirty="0" smtClean="0"/>
              <a:t>是有</a:t>
            </a:r>
            <a:r>
              <a:rPr lang="en-US" altLang="zh-CN" dirty="0" smtClean="0"/>
              <a:t>Kernel</a:t>
            </a:r>
            <a:r>
              <a:rPr lang="zh-CN" altLang="en-US" dirty="0" smtClean="0"/>
              <a:t>支援的</a:t>
            </a:r>
            <a:r>
              <a:rPr lang="en-US" altLang="zh-CN" dirty="0" smtClean="0"/>
              <a:t>user thread.</a:t>
            </a:r>
            <a:r>
              <a:rPr lang="zh-CN" altLang="en-US" dirty="0" smtClean="0"/>
              <a:t>也就是说</a:t>
            </a:r>
            <a:r>
              <a:rPr lang="en-US" altLang="zh-CN" dirty="0" smtClean="0"/>
              <a:t>,</a:t>
            </a:r>
            <a:r>
              <a:rPr lang="zh-CN" altLang="en-US" dirty="0" smtClean="0"/>
              <a:t>每个</a:t>
            </a:r>
            <a:r>
              <a:rPr lang="en-US" altLang="zh-CN" dirty="0" err="1" smtClean="0"/>
              <a:t>LWP,kernel</a:t>
            </a:r>
            <a:r>
              <a:rPr lang="en-US" altLang="zh-CN" dirty="0" smtClean="0"/>
              <a:t> </a:t>
            </a:r>
            <a:br>
              <a:rPr lang="en-US" altLang="zh-CN" dirty="0" smtClean="0"/>
            </a:br>
            <a:r>
              <a:rPr lang="zh-CN" altLang="en-US" dirty="0" smtClean="0"/>
              <a:t>皆使用一个</a:t>
            </a:r>
            <a:r>
              <a:rPr lang="en-US" altLang="zh-CN" dirty="0" smtClean="0"/>
              <a:t>thread</a:t>
            </a:r>
            <a:r>
              <a:rPr lang="zh-CN" altLang="en-US" dirty="0" smtClean="0"/>
              <a:t>来处理</a:t>
            </a:r>
            <a:r>
              <a:rPr lang="en-US" altLang="zh-CN" dirty="0" smtClean="0"/>
              <a:t>/</a:t>
            </a:r>
            <a:r>
              <a:rPr lang="zh-CN" altLang="en-US" dirty="0" smtClean="0"/>
              <a:t>支援</a:t>
            </a:r>
            <a:r>
              <a:rPr lang="en-US" altLang="zh-CN" dirty="0" smtClean="0"/>
              <a:t>.</a:t>
            </a:r>
            <a:r>
              <a:rPr lang="zh-CN" altLang="en-US" dirty="0" smtClean="0"/>
              <a:t>于是</a:t>
            </a:r>
            <a:r>
              <a:rPr lang="en-US" altLang="zh-CN" dirty="0" smtClean="0"/>
              <a:t>LWP</a:t>
            </a:r>
            <a:r>
              <a:rPr lang="zh-CN" altLang="en-US" dirty="0" smtClean="0"/>
              <a:t>可以看成是</a:t>
            </a:r>
            <a:r>
              <a:rPr lang="en-US" altLang="zh-CN" dirty="0" smtClean="0"/>
              <a:t>kernel thread</a:t>
            </a:r>
            <a:r>
              <a:rPr lang="zh-CN" altLang="en-US" dirty="0" smtClean="0"/>
              <a:t>的延伸</a:t>
            </a:r>
            <a:r>
              <a:rPr lang="en-US" altLang="zh-CN" dirty="0" smtClean="0"/>
              <a:t>.</a:t>
            </a:r>
            <a:r>
              <a:rPr lang="zh-CN" altLang="en-US" dirty="0" smtClean="0"/>
              <a:t>操 </a:t>
            </a:r>
            <a:br>
              <a:rPr lang="zh-CN" altLang="en-US" dirty="0" smtClean="0"/>
            </a:br>
            <a:r>
              <a:rPr lang="zh-CN" altLang="en-US" dirty="0" smtClean="0"/>
              <a:t>作</a:t>
            </a:r>
            <a:r>
              <a:rPr lang="en-US" altLang="zh-CN" dirty="0" smtClean="0"/>
              <a:t>LWP</a:t>
            </a:r>
            <a:r>
              <a:rPr lang="zh-CN" altLang="en-US" dirty="0" smtClean="0"/>
              <a:t>的代价是很大的</a:t>
            </a:r>
            <a:r>
              <a:rPr lang="en-US" altLang="zh-CN" dirty="0" smtClean="0"/>
              <a:t>,</a:t>
            </a:r>
            <a:r>
              <a:rPr lang="zh-CN" altLang="en-US" dirty="0" smtClean="0"/>
              <a:t>因为他牵扯到</a:t>
            </a:r>
            <a:r>
              <a:rPr lang="en-US" altLang="zh-CN" dirty="0" smtClean="0"/>
              <a:t>Kernel</a:t>
            </a:r>
            <a:r>
              <a:rPr lang="zh-CN" altLang="en-US" dirty="0" smtClean="0"/>
              <a:t>的</a:t>
            </a:r>
            <a:r>
              <a:rPr lang="en-US" altLang="zh-CN" dirty="0" smtClean="0"/>
              <a:t>context switching. </a:t>
            </a:r>
            <a:br>
              <a:rPr lang="en-US" altLang="zh-CN" dirty="0" smtClean="0"/>
            </a:br>
            <a:endParaRPr lang="en-US" altLang="zh-CN" dirty="0" smtClean="0"/>
          </a:p>
          <a:p>
            <a:r>
              <a:rPr lang="en-US" altLang="zh-CN" dirty="0" smtClean="0"/>
              <a:t>Solaris</a:t>
            </a:r>
            <a:r>
              <a:rPr lang="zh-CN" altLang="en-US" dirty="0" smtClean="0"/>
              <a:t>是由一组</a:t>
            </a:r>
            <a:r>
              <a:rPr lang="en-US" altLang="zh-CN" dirty="0" smtClean="0"/>
              <a:t>Kernel threads</a:t>
            </a:r>
            <a:r>
              <a:rPr lang="zh-CN" altLang="en-US" dirty="0" smtClean="0"/>
              <a:t>所构成</a:t>
            </a:r>
            <a:r>
              <a:rPr lang="en-US" altLang="zh-CN" dirty="0" smtClean="0"/>
              <a:t>,</a:t>
            </a:r>
            <a:r>
              <a:rPr lang="zh-CN" altLang="en-US" dirty="0" smtClean="0"/>
              <a:t>有一些用来执行</a:t>
            </a:r>
            <a:r>
              <a:rPr lang="en-US" altLang="zh-CN" dirty="0" smtClean="0"/>
              <a:t>LWP,</a:t>
            </a:r>
            <a:r>
              <a:rPr lang="zh-CN" altLang="en-US" dirty="0" smtClean="0"/>
              <a:t>有些负责一些系统的 </a:t>
            </a:r>
            <a:br>
              <a:rPr lang="zh-CN" altLang="en-US" dirty="0" smtClean="0"/>
            </a:br>
            <a:r>
              <a:rPr lang="zh-CN" altLang="en-US" dirty="0" smtClean="0"/>
              <a:t>任务</a:t>
            </a:r>
            <a:r>
              <a:rPr lang="en-US" altLang="zh-CN" dirty="0" smtClean="0"/>
              <a:t>.</a:t>
            </a:r>
          </a:p>
          <a:p>
            <a:endParaRPr lang="en-US" altLang="zh-CN" dirty="0" smtClean="0"/>
          </a:p>
          <a:p>
            <a:r>
              <a:rPr lang="en-US" altLang="zh-CN" dirty="0" smtClean="0"/>
              <a:t>The Solaris kernel is multithreaded.</a:t>
            </a:r>
          </a:p>
          <a:p>
            <a:endParaRPr lang="en-US" altLang="zh-CN" dirty="0" smtClean="0"/>
          </a:p>
          <a:p>
            <a:r>
              <a:rPr lang="en-US" altLang="zh-CN" dirty="0" smtClean="0"/>
              <a:t>The kernel-visible execution context for a user thread.</a:t>
            </a:r>
          </a:p>
          <a:p>
            <a:r>
              <a:rPr lang="en-US" altLang="zh-CN" dirty="0" smtClean="0"/>
              <a:t>Every thread in a user process is bound to an LWP, and each LWP has a kernel thread.</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Solaris kernel is multithreaded.</a:t>
            </a:r>
          </a:p>
          <a:p>
            <a:r>
              <a:rPr lang="en-US" altLang="zh-CN" dirty="0" smtClean="0"/>
              <a:t>Beginning in Solaris 9, there is a one-to-one relationship between user threads, LWPs, and kernel threads.</a:t>
            </a:r>
          </a:p>
          <a:p>
            <a:r>
              <a:rPr lang="en-US" altLang="zh-CN" dirty="0" smtClean="0"/>
              <a:t>Every thread in a user process is bound to an LWP, and each LWP has a kernel thread.</a:t>
            </a:r>
          </a:p>
          <a:p>
            <a:endParaRPr lang="en-US" altLang="zh-CN" dirty="0" smtClean="0"/>
          </a:p>
          <a:p>
            <a:r>
              <a:rPr lang="en-US" altLang="zh-CN" dirty="0" smtClean="0"/>
              <a:t>The LWP allows each thread within a process to make system calls independently of other threads within the same process.</a:t>
            </a:r>
          </a:p>
          <a:p>
            <a:r>
              <a:rPr lang="en-US" altLang="zh-CN" dirty="0" smtClean="0"/>
              <a:t>Without an LWP, only one thread could enter the kernel at a time. Only one thread at a time could make a system call.</a:t>
            </a:r>
          </a:p>
          <a:p>
            <a:r>
              <a:rPr lang="en-US" altLang="zh-CN" dirty="0" smtClean="0"/>
              <a:t>Each time a system call is made by a thread, its registers are placed on a stack within the LWP. Upon return from a system call, the system call return codes are made available to the LWP. Figure 1.2 shows the relationship among user threads, LWPs, kernel threads, and processes.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Brief history of modern computer era</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31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en-US" altLang="zh-CN" dirty="0" smtClean="0"/>
              <a:t>Computer system generally offer four different</a:t>
            </a:r>
            <a:r>
              <a:rPr lang="en-US" altLang="zh-CN" baseline="0" dirty="0" smtClean="0"/>
              <a:t> types of interfaces, at four different levels.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34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Virtualization</a:t>
            </a:r>
            <a:r>
              <a:rPr lang="en-US" altLang="zh-CN" baseline="0" dirty="0" smtClean="0"/>
              <a:t> can take place in two different ways.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35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38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In the case of networked</a:t>
            </a:r>
            <a:r>
              <a:rPr lang="en-US" altLang="zh-CN" baseline="0" dirty="0" smtClean="0"/>
              <a:t> user interfaces, everything is processed and stored at the server.</a:t>
            </a:r>
          </a:p>
          <a:p>
            <a:r>
              <a:rPr lang="en-US" altLang="zh-CN" baseline="0" dirty="0" smtClean="0"/>
              <a:t>This thin-client approach is receiving more attention as Internet connectivity increases, and hand-held devices are becoming more sophisticated.</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39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smtClean="0"/>
              <a:t>It is interesting to note how the X window system actually fits into client-server computing. From what we have described so far, it should be clear that the X kernel</a:t>
            </a:r>
          </a:p>
          <a:p>
            <a:r>
              <a:rPr lang="en-US" altLang="zh-CN" baseline="0" dirty="0" smtClean="0"/>
              <a:t>receives requests to manipulate the display. It gets these requests from (remote) applications. In this sense, the X kernel acts as a server, while the applications</a:t>
            </a:r>
          </a:p>
          <a:p>
            <a:r>
              <a:rPr lang="en-US" altLang="zh-CN" baseline="0" dirty="0" smtClean="0"/>
              <a:t>play the role of clients. </a:t>
            </a:r>
          </a:p>
          <a:p>
            <a:r>
              <a:rPr lang="en-US" altLang="zh-CN" baseline="0" dirty="0" smtClean="0"/>
              <a:t>This terminology has been adopted by X, and although strictly speaking is correct, it can easily lead to confusion.</a:t>
            </a:r>
          </a:p>
          <a:p>
            <a:endParaRPr lang="en-US" altLang="zh-CN" baseline="0" dirty="0" smtClean="0"/>
          </a:p>
          <a:p>
            <a:r>
              <a:rPr lang="en-US" altLang="zh-CN" baseline="0" dirty="0" smtClean="0"/>
              <a:t>In computing, the X Window System (X11, X, and sometimes informally X-Windows) is a windowing system for bitmap displays, common on </a:t>
            </a:r>
            <a:r>
              <a:rPr lang="en-US" altLang="zh-CN" b="1" baseline="0" dirty="0" smtClean="0"/>
              <a:t>UNIX-like</a:t>
            </a:r>
            <a:r>
              <a:rPr lang="en-US" altLang="zh-CN" baseline="0" dirty="0" smtClean="0"/>
              <a:t> operating systems.</a:t>
            </a:r>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dirty="0" smtClean="0"/>
              <a:t>Client software</a:t>
            </a:r>
            <a:r>
              <a:rPr lang="en-US" altLang="zh-CN" baseline="0" dirty="0" smtClean="0"/>
              <a:t> comprises more than just user interfaces. A special class is formed by </a:t>
            </a:r>
            <a:r>
              <a:rPr lang="en-US" altLang="zh-CN" b="1" baseline="0" dirty="0" smtClean="0"/>
              <a:t>embedded client software</a:t>
            </a:r>
            <a:r>
              <a:rPr lang="en-US" altLang="zh-CN" baseline="0" dirty="0" smtClean="0"/>
              <a:t>, such as for ATMs, cash registers, barcode readers, TV set-top boxes, etc.</a:t>
            </a:r>
          </a:p>
          <a:p>
            <a:r>
              <a:rPr lang="en-US" altLang="zh-CN" baseline="0" dirty="0" smtClean="0"/>
              <a:t>In these cases, </a:t>
            </a:r>
            <a:r>
              <a:rPr lang="en-US" altLang="zh-CN" b="1" baseline="0" dirty="0" smtClean="0"/>
              <a:t>the user interface is a relatively small part of the client software, in contrast to the local processing and communication facilities.</a:t>
            </a:r>
          </a:p>
          <a:p>
            <a:endParaRPr lang="en-US" altLang="zh-CN" baseline="0" dirty="0" smtClean="0"/>
          </a:p>
          <a:p>
            <a:r>
              <a:rPr lang="en-US" altLang="zh-CN" baseline="0" dirty="0" smtClean="0"/>
              <a:t>Besides the user interface and other application-related software, client software comprises components for achieving distribution transparency.</a:t>
            </a:r>
          </a:p>
          <a:p>
            <a:r>
              <a:rPr lang="en-US" altLang="zh-CN" baseline="0" dirty="0" smtClean="0"/>
              <a:t>Ideally a client should not be aware that it is communicating with remote processes. </a:t>
            </a:r>
          </a:p>
          <a:p>
            <a:r>
              <a:rPr lang="en-US" altLang="zh-CN" baseline="0" dirty="0" smtClean="0"/>
              <a:t>In contrast, </a:t>
            </a:r>
            <a:r>
              <a:rPr lang="en-US" altLang="zh-CN" b="1" baseline="0" dirty="0" smtClean="0"/>
              <a:t>distribution is often less transparent to servers </a:t>
            </a:r>
            <a:r>
              <a:rPr lang="en-US" altLang="zh-CN" baseline="0" dirty="0" smtClean="0"/>
              <a:t>for reasons of performance and correctness.</a:t>
            </a:r>
          </a:p>
          <a:p>
            <a:r>
              <a:rPr lang="en-US" altLang="zh-CN" baseline="0" dirty="0" smtClean="0"/>
              <a:t>For example, in Chap. 6 we will show that replicated servers sometimes need to communicate in order to establish that operations are performed in a specific order at each replica.</a:t>
            </a:r>
          </a:p>
          <a:p>
            <a:endParaRPr lang="en-US" altLang="zh-CN" baseline="0" dirty="0" smtClean="0"/>
          </a:p>
          <a:p>
            <a:r>
              <a:rPr lang="en-US" altLang="zh-CN" dirty="0" smtClean="0"/>
              <a:t>j2ee</a:t>
            </a:r>
            <a:r>
              <a:rPr lang="zh-CN" altLang="en-US" dirty="0" smtClean="0"/>
              <a:t>里面的</a:t>
            </a:r>
            <a:r>
              <a:rPr lang="en-US" altLang="zh-CN" dirty="0" smtClean="0"/>
              <a:t>stub</a:t>
            </a:r>
            <a:r>
              <a:rPr lang="zh-CN" altLang="en-US" dirty="0" smtClean="0"/>
              <a:t>是这样说的</a:t>
            </a:r>
            <a:r>
              <a:rPr lang="en-US" altLang="zh-CN" dirty="0" smtClean="0"/>
              <a:t>..</a:t>
            </a:r>
            <a:r>
              <a:rPr lang="zh-CN" altLang="en-US" dirty="0" smtClean="0"/>
              <a:t>为屏蔽客户调用远程主机上的对象，必须提供某种方式来模拟本地对象</a:t>
            </a:r>
            <a:r>
              <a:rPr lang="en-US" altLang="zh-CN" dirty="0" smtClean="0"/>
              <a:t>,</a:t>
            </a:r>
            <a:r>
              <a:rPr lang="zh-CN" altLang="en-US" dirty="0" smtClean="0"/>
              <a:t>这种本地对象称为存根</a:t>
            </a:r>
            <a:r>
              <a:rPr lang="en-US" altLang="zh-CN" dirty="0" smtClean="0"/>
              <a:t>(stub),</a:t>
            </a:r>
            <a:r>
              <a:rPr lang="zh-CN" altLang="en-US" dirty="0" smtClean="0"/>
              <a:t>存根负责接收本地方法调用</a:t>
            </a:r>
            <a:r>
              <a:rPr lang="en-US" altLang="zh-CN" dirty="0" smtClean="0"/>
              <a:t>,</a:t>
            </a:r>
            <a:r>
              <a:rPr lang="zh-CN" altLang="en-US" dirty="0" smtClean="0"/>
              <a:t>并将它们委派给各自的具体实现对象</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Brief history of modern computer era</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first tier consist of a (logical) switch through which client requests are routed. Such</a:t>
            </a:r>
            <a:r>
              <a:rPr lang="en-US" altLang="zh-CN" baseline="0" dirty="0" smtClean="0"/>
              <a:t> a switch can vary widely.</a:t>
            </a:r>
          </a:p>
          <a:p>
            <a:r>
              <a:rPr lang="en-US" altLang="zh-CN" baseline="0" dirty="0" smtClean="0"/>
              <a:t>For example, transport-layer switches accept incoming TCP connection requests and pass requests on to one of servers in the cluster. </a:t>
            </a:r>
          </a:p>
          <a:p>
            <a:r>
              <a:rPr lang="en-US" altLang="zh-CN" baseline="0" dirty="0" smtClean="0"/>
              <a:t>A completely different example is a Web server that accepts incoming HTTP requests, but that partly passes requests to application servers for further processing only to </a:t>
            </a:r>
          </a:p>
          <a:p>
            <a:r>
              <a:rPr lang="en-US" altLang="zh-CN" baseline="0" dirty="0" smtClean="0"/>
              <a:t>Later collect results and return and HTTP response.</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 standard way of accessing a server cluster is to set up a TCP connection over which application-level requests are then sent as part of a session.</a:t>
            </a:r>
          </a:p>
          <a:p>
            <a:r>
              <a:rPr lang="en-US" altLang="zh-CN" dirty="0" smtClean="0"/>
              <a:t>A session ends by tearing down the connection.</a:t>
            </a:r>
          </a:p>
          <a:p>
            <a:r>
              <a:rPr lang="en-US" altLang="zh-CN" dirty="0" smtClean="0"/>
              <a:t>In the case of </a:t>
            </a:r>
            <a:r>
              <a:rPr lang="en-US" altLang="zh-CN" b="1" dirty="0" smtClean="0"/>
              <a:t>transport-layer switche</a:t>
            </a:r>
            <a:r>
              <a:rPr lang="en-US" altLang="zh-CN" dirty="0" smtClean="0"/>
              <a:t>s, the switch accepts incoming TCP connection requests, and hands off such connections to one of the servers.</a:t>
            </a:r>
          </a:p>
          <a:p>
            <a:r>
              <a:rPr lang="en-US" altLang="zh-CN" dirty="0" smtClean="0"/>
              <a:t>The principle</a:t>
            </a:r>
            <a:r>
              <a:rPr lang="en-US" altLang="zh-CN" baseline="0" dirty="0" smtClean="0"/>
              <a:t> working of what is commonly known as TCP handoff.</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Load is often expressed in terms of the</a:t>
            </a:r>
            <a:r>
              <a:rPr lang="en-GB" altLang="zh-CN" baseline="0" dirty="0" smtClean="0"/>
              <a:t> CPU queue length or CPU utilization, but other performance indicators are used as well</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What</a:t>
            </a:r>
            <a:r>
              <a:rPr lang="en-US" altLang="zh-CN" baseline="0" dirty="0" smtClean="0"/>
              <a:t> is mobile agent?</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 mobile agent is a specific form of mobile code, within the field of code mobility. However, in contrast to the Remote evaluation and Code on demand programming paradigms, mobile agents are active in that they can choose to migrate between computers at any time during their execution. </a:t>
            </a:r>
            <a:r>
              <a:rPr lang="en-US" altLang="zh-CN" smtClean="0"/>
              <a:t>This makes them a powerful tool for implementing distributed applications in a computer network.</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72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76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So far, only the migration of the code and execution</a:t>
            </a:r>
            <a:r>
              <a:rPr lang="en-US" altLang="zh-CN" baseline="0" dirty="0" smtClean="0"/>
              <a:t> segment has been taken into account. The resource segment requires some special attention. What often makes code migration so difficult is that the resource segment cannot always be simply transferred along with the other segments without being changed.</a:t>
            </a:r>
          </a:p>
          <a:p>
            <a:endParaRPr lang="en-US" altLang="zh-CN" baseline="0" dirty="0" smtClean="0"/>
          </a:p>
          <a:p>
            <a:r>
              <a:rPr lang="en-US" altLang="zh-CN" baseline="0" dirty="0" smtClean="0"/>
              <a:t>When migrating code, we often need to change the references to recourses, but cannot affect the kind of process-to-resource binding. If, and exactly how a reference should be changed, depends on whether that resource can be moved along with the code to the target machine. More specifically, we need to consider the </a:t>
            </a:r>
            <a:r>
              <a:rPr lang="en-US" altLang="zh-CN" b="1" baseline="0" dirty="0" smtClean="0">
                <a:solidFill>
                  <a:srgbClr val="0070C0"/>
                </a:solidFill>
              </a:rPr>
              <a:t>resource-to-machine bindings</a:t>
            </a:r>
            <a:r>
              <a:rPr lang="en-US" altLang="zh-CN" baseline="0" dirty="0" smtClean="0"/>
              <a:t>, and distinguish the following cases.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78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1" dirty="0" smtClean="0"/>
              <a:t>Binding by value: </a:t>
            </a:r>
            <a:r>
              <a:rPr lang="en-US" altLang="zh-CN" dirty="0" smtClean="0"/>
              <a:t>When a program relies on standard</a:t>
            </a:r>
            <a:r>
              <a:rPr lang="en-US" altLang="zh-CN" baseline="0" dirty="0" smtClean="0"/>
              <a:t> libraries, such as those for programming in C or Java. Such libraries should always be locally available, but their exact location in the local file system may differ between sites. Not the specific files, but their content is important for the proper execution of the process.</a:t>
            </a:r>
          </a:p>
          <a:p>
            <a:endParaRPr lang="en-US" altLang="zh-CN" baseline="0" dirty="0" smtClean="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79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Combining</a:t>
            </a:r>
            <a:r>
              <a:rPr lang="en-US" altLang="zh-CN" baseline="0" dirty="0" smtClean="0"/>
              <a:t> three types of process-to-resource bindings and three types of resource-to-machine bindings, leads to nine combinations that we need to consider when migrating code.</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So far, we have tacitly assumed that the migrated code can be easily executed at the target</a:t>
            </a:r>
            <a:r>
              <a:rPr lang="en-US" altLang="zh-CN" baseline="0" dirty="0" smtClean="0"/>
              <a:t> machine. This assumption is in order when dealing with homogeneous systems. In general, however, distributed systems are constructed on a heterogeneous collection of platforms. Migration in such systems requires that each platform is supported.</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 </a:t>
            </a:r>
            <a:r>
              <a:rPr lang="en-US" altLang="zh-CN" b="1" dirty="0" smtClean="0"/>
              <a:t>translation </a:t>
            </a:r>
            <a:r>
              <a:rPr lang="en-US" altLang="zh-CN" b="1" dirty="0" err="1" smtClean="0"/>
              <a:t>lookaside</a:t>
            </a:r>
            <a:r>
              <a:rPr lang="en-US" altLang="zh-CN" b="1" dirty="0" smtClean="0"/>
              <a:t> buffer</a:t>
            </a:r>
            <a:r>
              <a:rPr lang="en-US" altLang="zh-CN" dirty="0" smtClean="0"/>
              <a:t> (</a:t>
            </a:r>
            <a:r>
              <a:rPr lang="en-US" altLang="zh-CN" b="1" dirty="0" smtClean="0"/>
              <a:t>TLB</a:t>
            </a:r>
            <a:r>
              <a:rPr lang="en-US" altLang="zh-CN" dirty="0" smtClean="0"/>
              <a:t>) is a </a:t>
            </a:r>
            <a:r>
              <a:rPr lang="en-US" altLang="zh-CN" dirty="0" smtClean="0">
                <a:hlinkClick r:id="rId3" tooltip="Cache (computing)"/>
              </a:rPr>
              <a:t>cache</a:t>
            </a:r>
            <a:r>
              <a:rPr lang="en-US" altLang="zh-CN" dirty="0" smtClean="0"/>
              <a:t> that </a:t>
            </a:r>
            <a:r>
              <a:rPr lang="en-US" altLang="zh-CN" dirty="0" smtClean="0">
                <a:hlinkClick r:id="rId4" tooltip="Memory management unit"/>
              </a:rPr>
              <a:t>memory management hardware</a:t>
            </a:r>
            <a:r>
              <a:rPr lang="en-US" altLang="zh-CN" dirty="0" smtClean="0"/>
              <a:t> uses to improve </a:t>
            </a:r>
            <a:r>
              <a:rPr lang="en-US" altLang="zh-CN" dirty="0" smtClean="0">
                <a:hlinkClick r:id="rId5" tooltip="Virtual address space"/>
              </a:rPr>
              <a:t>virtual address</a:t>
            </a:r>
            <a:r>
              <a:rPr lang="en-US" altLang="zh-CN" dirty="0" smtClean="0"/>
              <a:t> translation speed. All current desktop, notebook, and server processors use a TLB to map virtual and </a:t>
            </a:r>
            <a:r>
              <a:rPr lang="en-US" altLang="zh-CN" dirty="0" smtClean="0">
                <a:hlinkClick r:id="rId6" tooltip="Physical address"/>
              </a:rPr>
              <a:t>physical address</a:t>
            </a:r>
            <a:r>
              <a:rPr lang="en-US" altLang="zh-CN" dirty="0" smtClean="0"/>
              <a:t> spaces, and it is nearly always present in any hardware which utilizes </a:t>
            </a:r>
            <a:r>
              <a:rPr lang="en-US" altLang="zh-CN" dirty="0" smtClean="0">
                <a:hlinkClick r:id="rId7" tooltip="Virtual memory"/>
              </a:rPr>
              <a:t>virtual memory</a:t>
            </a:r>
            <a:r>
              <a:rPr lang="en-US" altLang="zh-CN" dirty="0" smtClean="0"/>
              <a:t>.</a:t>
            </a:r>
          </a:p>
          <a:p>
            <a:endParaRPr lang="en-US" altLang="zh-CN" dirty="0" smtClean="0"/>
          </a:p>
          <a:p>
            <a:r>
              <a:rPr lang="en-US" altLang="zh-CN" dirty="0" smtClean="0"/>
              <a:t>data </a:t>
            </a:r>
            <a:r>
              <a:rPr lang="en-US" altLang="zh-CN" b="1" i="1" dirty="0" smtClean="0"/>
              <a:t>translation </a:t>
            </a:r>
            <a:r>
              <a:rPr lang="en-US" altLang="zh-CN" dirty="0" smtClean="0"/>
              <a:t>look-aside </a:t>
            </a:r>
            <a:r>
              <a:rPr lang="en-US" altLang="zh-CN" b="1" i="1" dirty="0" smtClean="0"/>
              <a:t>buffer</a:t>
            </a:r>
            <a:r>
              <a:rPr lang="en-US" altLang="zh-CN" dirty="0" smtClean="0"/>
              <a:t>. Performs the translation from linear addresses to physical address required for support of virtual memory.</a:t>
            </a:r>
          </a:p>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r>
              <a:rPr lang="en-US" altLang="zh-CN" smtClean="0"/>
              <a:t>Ling Zhou</a:t>
            </a:r>
            <a:endParaRPr lang="zh-CN" altLang="en-US"/>
          </a:p>
        </p:txBody>
      </p:sp>
      <p:sp>
        <p:nvSpPr>
          <p:cNvPr id="19" name="页脚占位符 18"/>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3</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3</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3</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3</a:t>
            </a:r>
            <a:endParaRPr lang="zh-CN" altLang="en-US"/>
          </a:p>
        </p:txBody>
      </p:sp>
      <p:sp>
        <p:nvSpPr>
          <p:cNvPr id="7" name="灯片编号占位符 6"/>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r>
              <a:rPr lang="en-US" altLang="zh-CN" smtClean="0"/>
              <a:t>Ling Zhou</a:t>
            </a:r>
            <a:endParaRPr lang="zh-CN" altLang="en-US"/>
          </a:p>
        </p:txBody>
      </p:sp>
      <p:sp>
        <p:nvSpPr>
          <p:cNvPr id="8" name="页脚占位符 7"/>
          <p:cNvSpPr>
            <a:spLocks noGrp="1"/>
          </p:cNvSpPr>
          <p:nvPr>
            <p:ph type="ftr" sz="quarter" idx="11"/>
          </p:nvPr>
        </p:nvSpPr>
        <p:spPr/>
        <p:txBody>
          <a:bodyPr/>
          <a:lstStyle/>
          <a:p>
            <a:r>
              <a:rPr lang="en-US" altLang="zh-CN" smtClean="0"/>
              <a:t>Distributed Systems Unit 3</a:t>
            </a:r>
            <a:endParaRPr lang="zh-CN" altLang="en-US"/>
          </a:p>
        </p:txBody>
      </p:sp>
      <p:sp>
        <p:nvSpPr>
          <p:cNvPr id="9" name="灯片编号占位符 8"/>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r>
              <a:rPr lang="en-US" altLang="zh-CN" smtClean="0"/>
              <a:t>Ling Zhou</a:t>
            </a:r>
            <a:endParaRPr lang="zh-CN" altLang="en-US"/>
          </a:p>
        </p:txBody>
      </p:sp>
      <p:sp>
        <p:nvSpPr>
          <p:cNvPr id="4" name="页脚占位符 3"/>
          <p:cNvSpPr>
            <a:spLocks noGrp="1"/>
          </p:cNvSpPr>
          <p:nvPr>
            <p:ph type="ftr" sz="quarter" idx="11"/>
          </p:nvPr>
        </p:nvSpPr>
        <p:spPr/>
        <p:txBody>
          <a:bodyPr/>
          <a:lstStyle/>
          <a:p>
            <a:r>
              <a:rPr lang="en-US" altLang="zh-CN" smtClean="0"/>
              <a:t>Distributed Systems Unit 3</a:t>
            </a:r>
            <a:endParaRPr lang="zh-CN" altLang="en-US"/>
          </a:p>
        </p:txBody>
      </p:sp>
      <p:sp>
        <p:nvSpPr>
          <p:cNvPr id="5" name="灯片编号占位符 4"/>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smtClean="0"/>
              <a:t>Ling Zhou</a:t>
            </a:r>
            <a:endParaRPr lang="zh-CN" altLang="en-US"/>
          </a:p>
        </p:txBody>
      </p:sp>
      <p:sp>
        <p:nvSpPr>
          <p:cNvPr id="3" name="页脚占位符 2"/>
          <p:cNvSpPr>
            <a:spLocks noGrp="1"/>
          </p:cNvSpPr>
          <p:nvPr>
            <p:ph type="ftr" sz="quarter" idx="11"/>
          </p:nvPr>
        </p:nvSpPr>
        <p:spPr/>
        <p:txBody>
          <a:bodyPr/>
          <a:lstStyle/>
          <a:p>
            <a:r>
              <a:rPr lang="en-US" altLang="zh-CN" smtClean="0"/>
              <a:t>Distributed Systems Unit 3</a:t>
            </a:r>
            <a:endParaRPr lang="zh-CN" altLang="en-US"/>
          </a:p>
        </p:txBody>
      </p:sp>
      <p:sp>
        <p:nvSpPr>
          <p:cNvPr id="4" name="灯片编号占位符 3"/>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3</a:t>
            </a:r>
            <a:endParaRPr lang="zh-CN" altLang="en-US"/>
          </a:p>
        </p:txBody>
      </p:sp>
      <p:sp>
        <p:nvSpPr>
          <p:cNvPr id="7" name="灯片编号占位符 6"/>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r>
              <a:rPr lang="en-US" altLang="zh-CN" dirty="0" smtClean="0"/>
              <a:t>/83</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3</a:t>
            </a:r>
            <a:endParaRPr lang="zh-CN" altLang="en-US"/>
          </a:p>
        </p:txBody>
      </p:sp>
      <p:sp>
        <p:nvSpPr>
          <p:cNvPr id="7" name="灯片编号占位符 6"/>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3</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3</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r>
              <a:rPr lang="en-US" altLang="zh-CN" smtClean="0"/>
              <a:t>Ling Zhou</a:t>
            </a:r>
            <a:endParaRPr lang="zh-CN" altLang="en-US"/>
          </a:p>
        </p:txBody>
      </p:sp>
      <p:sp>
        <p:nvSpPr>
          <p:cNvPr id="8" name="页脚占位符 7"/>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r>
              <a:rPr lang="en-US" altLang="zh-CN" smtClean="0"/>
              <a:t>Ling Zhou</a:t>
            </a:r>
            <a:endParaRPr lang="zh-CN" altLang="en-US"/>
          </a:p>
        </p:txBody>
      </p:sp>
      <p:sp>
        <p:nvSpPr>
          <p:cNvPr id="4" name="页脚占位符 3"/>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smtClean="0"/>
              <a:t>Ling Zhou</a:t>
            </a:r>
            <a:endParaRPr lang="zh-CN" altLang="en-US"/>
          </a:p>
        </p:txBody>
      </p:sp>
      <p:sp>
        <p:nvSpPr>
          <p:cNvPr id="3" name="页脚占位符 2"/>
          <p:cNvSpPr>
            <a:spLocks noGrp="1"/>
          </p:cNvSpPr>
          <p:nvPr>
            <p:ph type="ftr" sz="quarter" idx="11"/>
          </p:nvPr>
        </p:nvSpPr>
        <p:spPr/>
        <p:txBody>
          <a:bodyPr/>
          <a:lstStyle>
            <a:lvl1pPr algn="ctr">
              <a:defRPr/>
            </a:lvl1pPr>
          </a:lstStyle>
          <a:p>
            <a:r>
              <a:rPr lang="en-US" altLang="zh-CN" smtClean="0"/>
              <a:t>Distributed Systems Unit 3</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3</a:t>
            </a:r>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ltLang="zh-CN" smtClean="0"/>
              <a:t>Ling Zhou</a:t>
            </a:r>
            <a:endParaRPr lang="zh-CN" altLang="en-US" dirty="0"/>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ctr"/>
            <a:r>
              <a:rPr lang="en-US" altLang="zh-CN" smtClean="0"/>
              <a:t>Distributed Systems Unit 3</a:t>
            </a:r>
            <a:endParaRPr lang="zh-CN" altLang="en-US" dirty="0"/>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pPr/>
              <a:t>‹#›</a:t>
            </a:fld>
            <a:endParaRPr lang="zh-CN" altLang="en-US" dirty="0"/>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t>Ling Zhou</a:t>
            </a: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Distributed Systems Unit 3</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90FA9-C50F-487B-9982-93184D9944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ng.zhou@se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upload.wikimedia.org/wikipedia/commons/b/b5/X_client_sever_example.sv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Distributed Systems</a:t>
            </a:r>
            <a:br>
              <a:rPr lang="en-US" altLang="zh-CN" dirty="0" smtClean="0"/>
            </a:br>
            <a:endParaRPr lang="zh-CN" altLang="en-US" dirty="0"/>
          </a:p>
        </p:txBody>
      </p:sp>
      <p:sp>
        <p:nvSpPr>
          <p:cNvPr id="3" name="副标题 2"/>
          <p:cNvSpPr>
            <a:spLocks noGrp="1"/>
          </p:cNvSpPr>
          <p:nvPr>
            <p:ph type="subTitle" idx="1"/>
          </p:nvPr>
        </p:nvSpPr>
        <p:spPr>
          <a:xfrm>
            <a:off x="533400" y="3228536"/>
            <a:ext cx="7854696" cy="3008776"/>
          </a:xfrm>
        </p:spPr>
        <p:txBody>
          <a:bodyPr>
            <a:normAutofit lnSpcReduction="10000"/>
          </a:bodyPr>
          <a:lstStyle/>
          <a:p>
            <a:r>
              <a:rPr lang="en-US" altLang="zh-CN" sz="3200" dirty="0" smtClean="0">
                <a:solidFill>
                  <a:srgbClr val="002060"/>
                </a:solidFill>
              </a:rPr>
              <a:t>Unit 3 PROCESSES</a:t>
            </a:r>
          </a:p>
          <a:p>
            <a:endParaRPr lang="en-US" altLang="zh-CN" sz="2000" dirty="0" smtClean="0"/>
          </a:p>
          <a:p>
            <a:r>
              <a:rPr lang="en-US" altLang="zh-CN" sz="2000" dirty="0" smtClean="0"/>
              <a:t>Ling ZHOU</a:t>
            </a:r>
          </a:p>
          <a:p>
            <a:endParaRPr lang="en-US" altLang="zh-CN" sz="2000" dirty="0" smtClean="0"/>
          </a:p>
          <a:p>
            <a:r>
              <a:rPr lang="en-US" altLang="zh-CN" sz="2000" dirty="0" smtClean="0"/>
              <a:t>School of Computer Science and Engineering</a:t>
            </a:r>
            <a:endParaRPr lang="zh-CN" altLang="zh-CN" sz="2000" dirty="0" smtClean="0"/>
          </a:p>
          <a:p>
            <a:r>
              <a:rPr lang="en-US" altLang="zh-CN" sz="2000" dirty="0" smtClean="0"/>
              <a:t>College of Software Engineering, </a:t>
            </a:r>
          </a:p>
          <a:p>
            <a:r>
              <a:rPr lang="en-US" altLang="zh-CN" sz="2000" dirty="0" smtClean="0"/>
              <a:t>Southeast University, Nanjing</a:t>
            </a:r>
            <a:endParaRPr lang="zh-CN" altLang="zh-CN" sz="2000" dirty="0" smtClean="0"/>
          </a:p>
          <a:p>
            <a:r>
              <a:rPr lang="en-US" altLang="zh-CN" sz="2000" dirty="0" smtClean="0">
                <a:hlinkClick r:id="rId3"/>
              </a:rPr>
              <a:t>ling.zhou@seu.edu.cn</a:t>
            </a:r>
            <a:endParaRPr lang="en-US" altLang="zh-CN" sz="2000" dirty="0" smtClean="0"/>
          </a:p>
          <a:p>
            <a:endParaRPr lang="en-US" altLang="zh-CN" dirty="0" smtClean="0"/>
          </a:p>
          <a:p>
            <a:endParaRPr lang="zh-CN" altLang="en-US" dirty="0"/>
          </a:p>
        </p:txBody>
      </p:sp>
      <p:pic>
        <p:nvPicPr>
          <p:cNvPr id="4" name="Picture 5"/>
          <p:cNvPicPr>
            <a:picLocks noChangeAspect="1" noChangeArrowheads="1"/>
          </p:cNvPicPr>
          <p:nvPr/>
        </p:nvPicPr>
        <p:blipFill>
          <a:blip r:embed="rId4" cstate="print"/>
          <a:srcRect/>
          <a:stretch>
            <a:fillRect/>
          </a:stretch>
        </p:blipFill>
        <p:spPr bwMode="auto">
          <a:xfrm>
            <a:off x="0" y="6130556"/>
            <a:ext cx="5148064" cy="727444"/>
          </a:xfrm>
          <a:prstGeom prst="rect">
            <a:avLst/>
          </a:prstGeom>
          <a:ln>
            <a:headEnd/>
            <a:tailEnd/>
          </a:ln>
        </p:spPr>
        <p:style>
          <a:lnRef idx="0">
            <a:schemeClr val="accent1"/>
          </a:lnRef>
          <a:fillRef idx="3">
            <a:schemeClr val="accent1"/>
          </a:fillRef>
          <a:effectRef idx="3">
            <a:schemeClr val="accent1"/>
          </a:effectRef>
          <a:fontRef idx="minor">
            <a:schemeClr val="lt1"/>
          </a:fontRef>
        </p:style>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use threads</a:t>
            </a:r>
            <a:endParaRPr lang="zh-CN" altLang="en-US" dirty="0"/>
          </a:p>
        </p:txBody>
      </p:sp>
      <p:sp>
        <p:nvSpPr>
          <p:cNvPr id="3" name="内容占位符 2"/>
          <p:cNvSpPr>
            <a:spLocks noGrp="1"/>
          </p:cNvSpPr>
          <p:nvPr>
            <p:ph idx="1"/>
          </p:nvPr>
        </p:nvSpPr>
        <p:spPr/>
        <p:txBody>
          <a:bodyPr>
            <a:normAutofit lnSpcReduction="10000"/>
          </a:bodyPr>
          <a:lstStyle/>
          <a:p>
            <a:pPr>
              <a:buNone/>
            </a:pPr>
            <a:r>
              <a:rPr lang="en-US" altLang="zh-CN" dirty="0" smtClean="0"/>
              <a:t>Some simple reasons</a:t>
            </a:r>
          </a:p>
          <a:p>
            <a:r>
              <a:rPr lang="en-US" altLang="zh-CN" dirty="0" smtClean="0">
                <a:solidFill>
                  <a:srgbClr val="FF0000"/>
                </a:solidFill>
              </a:rPr>
              <a:t>Avoid needless blocking</a:t>
            </a:r>
            <a:r>
              <a:rPr lang="en-US" altLang="zh-CN" dirty="0" smtClean="0"/>
              <a:t>: a single-threaded process will block when doing I/O; in a multi-threaded process, the operating system can switch the CPU to another thread in that process.</a:t>
            </a:r>
          </a:p>
          <a:p>
            <a:r>
              <a:rPr lang="en-US" altLang="zh-CN" dirty="0" smtClean="0">
                <a:solidFill>
                  <a:srgbClr val="FF0000"/>
                </a:solidFill>
              </a:rPr>
              <a:t>Exploit parallelism</a:t>
            </a:r>
            <a:r>
              <a:rPr lang="en-US" altLang="zh-CN" dirty="0" smtClean="0"/>
              <a:t>: the threads in a multi-threaded process can be scheduled to run in parallel on a multiprocessor or </a:t>
            </a:r>
            <a:r>
              <a:rPr lang="en-US" altLang="zh-CN" dirty="0" err="1" smtClean="0"/>
              <a:t>multicore</a:t>
            </a:r>
            <a:r>
              <a:rPr lang="en-US" altLang="zh-CN" dirty="0" smtClean="0"/>
              <a:t> processor.</a:t>
            </a:r>
          </a:p>
          <a:p>
            <a:r>
              <a:rPr lang="en-US" altLang="zh-CN" dirty="0" smtClean="0">
                <a:solidFill>
                  <a:srgbClr val="FF0000"/>
                </a:solidFill>
              </a:rPr>
              <a:t>Avoid process switching</a:t>
            </a:r>
            <a:r>
              <a:rPr lang="en-US" altLang="zh-CN" dirty="0" smtClean="0"/>
              <a:t>: structure large applications not as a collection of processes, but through multiple threads.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10</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507288" cy="1080120"/>
          </a:xfrm>
        </p:spPr>
        <p:txBody>
          <a:bodyPr>
            <a:noAutofit/>
          </a:bodyPr>
          <a:lstStyle/>
          <a:p>
            <a:r>
              <a:rPr lang="en-US" altLang="zh-CN" sz="3600" dirty="0" smtClean="0"/>
              <a:t>Summary About Relations Among                                  Program, Processes and Threads</a:t>
            </a:r>
            <a:endParaRPr lang="zh-CN" altLang="en-US" sz="3600" dirty="0"/>
          </a:p>
        </p:txBody>
      </p:sp>
      <p:sp>
        <p:nvSpPr>
          <p:cNvPr id="3" name="内容占位符 2"/>
          <p:cNvSpPr>
            <a:spLocks noGrp="1"/>
          </p:cNvSpPr>
          <p:nvPr>
            <p:ph idx="1"/>
          </p:nvPr>
        </p:nvSpPr>
        <p:spPr>
          <a:xfrm>
            <a:off x="457200" y="1628800"/>
            <a:ext cx="4834880" cy="4824536"/>
          </a:xfrm>
        </p:spPr>
        <p:txBody>
          <a:bodyPr>
            <a:normAutofit fontScale="77500" lnSpcReduction="20000"/>
          </a:bodyPr>
          <a:lstStyle/>
          <a:p>
            <a:pPr>
              <a:spcBef>
                <a:spcPts val="1200"/>
              </a:spcBef>
              <a:spcAft>
                <a:spcPts val="300"/>
              </a:spcAft>
            </a:pPr>
            <a:r>
              <a:rPr lang="en-US" altLang="zh-CN" dirty="0" smtClean="0"/>
              <a:t>A </a:t>
            </a:r>
            <a:r>
              <a:rPr lang="en-US" altLang="zh-CN" dirty="0" smtClean="0">
                <a:solidFill>
                  <a:srgbClr val="7030A0"/>
                </a:solidFill>
              </a:rPr>
              <a:t>program</a:t>
            </a:r>
            <a:r>
              <a:rPr lang="en-US" altLang="zh-CN" dirty="0" smtClean="0"/>
              <a:t> is an executable file, while a </a:t>
            </a:r>
            <a:r>
              <a:rPr lang="en-US" altLang="zh-CN" dirty="0" smtClean="0">
                <a:solidFill>
                  <a:srgbClr val="7030A0"/>
                </a:solidFill>
              </a:rPr>
              <a:t>process</a:t>
            </a:r>
            <a:r>
              <a:rPr lang="en-US" altLang="zh-CN" dirty="0" smtClean="0"/>
              <a:t> is a program in execution. </a:t>
            </a:r>
          </a:p>
          <a:p>
            <a:pPr>
              <a:spcAft>
                <a:spcPts val="300"/>
              </a:spcAft>
            </a:pPr>
            <a:r>
              <a:rPr lang="en-US" altLang="zh-CN" u="sng" dirty="0" smtClean="0"/>
              <a:t>Processes</a:t>
            </a:r>
            <a:r>
              <a:rPr lang="en-US" altLang="zh-CN" dirty="0" smtClean="0"/>
              <a:t> </a:t>
            </a:r>
          </a:p>
          <a:p>
            <a:pPr lvl="1">
              <a:spcAft>
                <a:spcPts val="300"/>
              </a:spcAft>
            </a:pPr>
            <a:r>
              <a:rPr lang="en-US" altLang="zh-CN" dirty="0" smtClean="0"/>
              <a:t>independent execution units </a:t>
            </a:r>
          </a:p>
          <a:p>
            <a:pPr lvl="1">
              <a:spcAft>
                <a:spcPts val="300"/>
              </a:spcAft>
            </a:pPr>
            <a:r>
              <a:rPr lang="en-US" altLang="zh-CN" dirty="0" smtClean="0"/>
              <a:t>contain their </a:t>
            </a:r>
            <a:r>
              <a:rPr lang="en-US" altLang="zh-CN" u="sng" dirty="0" smtClean="0">
                <a:solidFill>
                  <a:srgbClr val="7030A0"/>
                </a:solidFill>
              </a:rPr>
              <a:t>own state </a:t>
            </a:r>
            <a:r>
              <a:rPr lang="en-US" altLang="zh-CN" dirty="0" smtClean="0"/>
              <a:t>information</a:t>
            </a:r>
          </a:p>
          <a:p>
            <a:pPr lvl="1">
              <a:spcAft>
                <a:spcPts val="300"/>
              </a:spcAft>
            </a:pPr>
            <a:r>
              <a:rPr lang="en-US" altLang="zh-CN" u="sng" dirty="0" smtClean="0"/>
              <a:t>use their own address spaces</a:t>
            </a:r>
          </a:p>
          <a:p>
            <a:pPr lvl="1">
              <a:spcAft>
                <a:spcPts val="300"/>
              </a:spcAft>
            </a:pPr>
            <a:r>
              <a:rPr lang="en-US" altLang="zh-CN" dirty="0" smtClean="0"/>
              <a:t>interact with each other via </a:t>
            </a:r>
            <a:r>
              <a:rPr lang="en-US" altLang="zh-CN" dirty="0" smtClean="0">
                <a:solidFill>
                  <a:srgbClr val="FF0000"/>
                </a:solidFill>
              </a:rPr>
              <a:t>inter-process communication (IPC)</a:t>
            </a:r>
            <a:r>
              <a:rPr lang="en-US" altLang="zh-CN" dirty="0" smtClean="0"/>
              <a:t> mechanisms. </a:t>
            </a:r>
          </a:p>
          <a:p>
            <a:pPr>
              <a:spcAft>
                <a:spcPts val="300"/>
              </a:spcAft>
            </a:pPr>
            <a:r>
              <a:rPr lang="en-US" altLang="zh-CN" dirty="0" smtClean="0">
                <a:solidFill>
                  <a:srgbClr val="0070C0"/>
                </a:solidFill>
              </a:rPr>
              <a:t>A single process might contains multiple threads</a:t>
            </a:r>
            <a:r>
              <a:rPr lang="en-US" altLang="zh-CN" dirty="0" smtClean="0"/>
              <a:t> </a:t>
            </a:r>
          </a:p>
          <a:p>
            <a:pPr>
              <a:spcAft>
                <a:spcPts val="300"/>
              </a:spcAft>
            </a:pPr>
            <a:r>
              <a:rPr lang="en-US" altLang="zh-CN" dirty="0" smtClean="0"/>
              <a:t>All threads within a process </a:t>
            </a:r>
            <a:r>
              <a:rPr lang="en-US" altLang="zh-CN" dirty="0" smtClean="0">
                <a:solidFill>
                  <a:srgbClr val="7030A0"/>
                </a:solidFill>
              </a:rPr>
              <a:t>share the same state</a:t>
            </a:r>
            <a:r>
              <a:rPr lang="en-US" altLang="zh-CN" dirty="0" smtClean="0"/>
              <a:t> and </a:t>
            </a:r>
            <a:r>
              <a:rPr lang="en-US" altLang="zh-CN" dirty="0" smtClean="0">
                <a:solidFill>
                  <a:srgbClr val="7030A0"/>
                </a:solidFill>
              </a:rPr>
              <a:t>same memory space</a:t>
            </a:r>
            <a:r>
              <a:rPr lang="en-US" altLang="zh-CN" dirty="0" smtClean="0"/>
              <a:t>, require less creation time, and can communicate with each other directly. </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5810250" y="1556792"/>
            <a:ext cx="2857500" cy="2937510"/>
          </a:xfrm>
          <a:prstGeom prst="rect">
            <a:avLst/>
          </a:prstGeom>
          <a:noFill/>
          <a:ln w="9525">
            <a:noFill/>
            <a:miter lim="800000"/>
            <a:headEnd/>
            <a:tailEnd/>
          </a:ln>
        </p:spPr>
      </p:pic>
      <p:sp>
        <p:nvSpPr>
          <p:cNvPr id="8" name="矩形 7"/>
          <p:cNvSpPr/>
          <p:nvPr/>
        </p:nvSpPr>
        <p:spPr>
          <a:xfrm>
            <a:off x="5292080" y="4581128"/>
            <a:ext cx="3456384" cy="172354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spcAft>
                <a:spcPts val="300"/>
              </a:spcAft>
            </a:pPr>
            <a:r>
              <a:rPr lang="en-US" altLang="zh-CN" sz="1600" dirty="0" smtClean="0"/>
              <a:t>E.g., in MS word(a word processor),</a:t>
            </a:r>
          </a:p>
          <a:p>
            <a:pPr>
              <a:spcAft>
                <a:spcPts val="300"/>
              </a:spcAft>
            </a:pPr>
            <a:r>
              <a:rPr lang="en-US" altLang="zh-CN" sz="1600" u="sng" dirty="0" smtClean="0"/>
              <a:t>separate threads can be used </a:t>
            </a:r>
            <a:r>
              <a:rPr lang="en-US" altLang="zh-CN" sz="1600" dirty="0" smtClean="0"/>
              <a:t>for:</a:t>
            </a:r>
          </a:p>
          <a:p>
            <a:pPr>
              <a:spcAft>
                <a:spcPts val="300"/>
              </a:spcAft>
            </a:pPr>
            <a:r>
              <a:rPr lang="en-US" altLang="zh-CN" sz="1600" dirty="0" smtClean="0"/>
              <a:t>handling user input, spelling and </a:t>
            </a:r>
          </a:p>
          <a:p>
            <a:pPr>
              <a:spcAft>
                <a:spcPts val="300"/>
              </a:spcAft>
            </a:pPr>
            <a:r>
              <a:rPr lang="en-US" altLang="zh-CN" sz="1600" dirty="0" smtClean="0"/>
              <a:t>grammar checking, document layout,</a:t>
            </a:r>
          </a:p>
          <a:p>
            <a:pPr>
              <a:spcAft>
                <a:spcPts val="300"/>
              </a:spcAft>
            </a:pPr>
            <a:r>
              <a:rPr lang="en-US" altLang="zh-CN" sz="1600" dirty="0" smtClean="0"/>
              <a:t> index generation, etc, which are all </a:t>
            </a:r>
            <a:r>
              <a:rPr lang="en-US" altLang="zh-CN" sz="1600" u="sng" dirty="0" smtClean="0"/>
              <a:t>operating on the same data set</a:t>
            </a:r>
            <a:endParaRPr lang="zh-CN" altLang="en-US" sz="1600" u="sng" dirty="0"/>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11</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To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152128"/>
          </a:xfrm>
        </p:spPr>
        <p:txBody>
          <a:bodyPr>
            <a:normAutofit/>
          </a:bodyPr>
          <a:lstStyle/>
          <a:p>
            <a:r>
              <a:rPr lang="en-US" altLang="zh-CN" sz="3600" dirty="0" smtClean="0"/>
              <a:t>Relations Among                                   Program, Processes and Threads (Table)</a:t>
            </a:r>
            <a:endParaRPr lang="zh-CN" altLang="en-US" sz="3600" dirty="0"/>
          </a:p>
        </p:txBody>
      </p:sp>
      <p:graphicFrame>
        <p:nvGraphicFramePr>
          <p:cNvPr id="8" name="内容占位符 7"/>
          <p:cNvGraphicFramePr>
            <a:graphicFrameLocks noGrp="1"/>
          </p:cNvGraphicFramePr>
          <p:nvPr>
            <p:ph idx="1"/>
          </p:nvPr>
        </p:nvGraphicFramePr>
        <p:xfrm>
          <a:off x="457200" y="1935163"/>
          <a:ext cx="8229600" cy="2296160"/>
        </p:xfrm>
        <a:graphic>
          <a:graphicData uri="http://schemas.openxmlformats.org/drawingml/2006/table">
            <a:tbl>
              <a:tblPr firstRow="1" bandRow="1">
                <a:tableStyleId>{5C22544A-7EE6-4342-B048-85BDC9FD1C3A}</a:tableStyleId>
              </a:tblPr>
              <a:tblGrid>
                <a:gridCol w="1090464"/>
                <a:gridCol w="1944216"/>
                <a:gridCol w="1903080"/>
                <a:gridCol w="1265272"/>
                <a:gridCol w="2026568"/>
              </a:tblGrid>
              <a:tr h="370840">
                <a:tc>
                  <a:txBody>
                    <a:bodyPr/>
                    <a:lstStyle/>
                    <a:p>
                      <a:endParaRPr lang="zh-CN" altLang="en-US" dirty="0"/>
                    </a:p>
                  </a:txBody>
                  <a:tcPr/>
                </a:tc>
                <a:tc>
                  <a:txBody>
                    <a:bodyPr/>
                    <a:lstStyle/>
                    <a:p>
                      <a:r>
                        <a:rPr lang="en-US" altLang="zh-CN" dirty="0" smtClean="0"/>
                        <a:t>Definition</a:t>
                      </a:r>
                      <a:endParaRPr lang="zh-CN" altLang="en-US" dirty="0"/>
                    </a:p>
                  </a:txBody>
                  <a:tcPr/>
                </a:tc>
                <a:tc>
                  <a:txBody>
                    <a:bodyPr/>
                    <a:lstStyle/>
                    <a:p>
                      <a:r>
                        <a:rPr lang="en-US" altLang="zh-CN" dirty="0" smtClean="0"/>
                        <a:t>Address Space</a:t>
                      </a:r>
                      <a:endParaRPr lang="zh-CN" altLang="en-US" dirty="0"/>
                    </a:p>
                  </a:txBody>
                  <a:tcPr/>
                </a:tc>
                <a:tc>
                  <a:txBody>
                    <a:bodyPr/>
                    <a:lstStyle/>
                    <a:p>
                      <a:r>
                        <a:rPr lang="en-US" altLang="zh-CN" dirty="0" smtClean="0"/>
                        <a:t>State</a:t>
                      </a:r>
                      <a:endParaRPr lang="zh-CN" altLang="en-US" dirty="0"/>
                    </a:p>
                  </a:txBody>
                  <a:tcPr/>
                </a:tc>
                <a:tc>
                  <a:txBody>
                    <a:bodyPr/>
                    <a:lstStyle/>
                    <a:p>
                      <a:r>
                        <a:rPr lang="en-US" altLang="zh-CN" dirty="0" smtClean="0"/>
                        <a:t>Communication </a:t>
                      </a:r>
                      <a:endParaRPr lang="zh-CN" altLang="en-US" dirty="0"/>
                    </a:p>
                  </a:txBody>
                  <a:tcPr/>
                </a:tc>
              </a:tr>
              <a:tr h="370840">
                <a:tc>
                  <a:txBody>
                    <a:bodyPr/>
                    <a:lstStyle/>
                    <a:p>
                      <a:r>
                        <a:rPr lang="en-US" altLang="zh-CN" dirty="0" smtClean="0"/>
                        <a:t>Program</a:t>
                      </a:r>
                      <a:endParaRPr lang="zh-CN" altLang="en-US" dirty="0"/>
                    </a:p>
                  </a:txBody>
                  <a:tcPr/>
                </a:tc>
                <a:tc>
                  <a:txBody>
                    <a:bodyPr/>
                    <a:lstStyle/>
                    <a:p>
                      <a:r>
                        <a:rPr lang="en-US" altLang="zh-CN" dirty="0" smtClean="0"/>
                        <a:t>an executable file</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r h="370840">
                <a:tc>
                  <a:txBody>
                    <a:bodyPr/>
                    <a:lstStyle/>
                    <a:p>
                      <a:r>
                        <a:rPr lang="en-US" altLang="zh-CN" dirty="0" smtClean="0"/>
                        <a:t>Process</a:t>
                      </a:r>
                      <a:endParaRPr lang="zh-CN" altLang="en-US" dirty="0"/>
                    </a:p>
                  </a:txBody>
                  <a:tcPr/>
                </a:tc>
                <a:tc>
                  <a:txBody>
                    <a:bodyPr/>
                    <a:lstStyle/>
                    <a:p>
                      <a:r>
                        <a:rPr lang="en-US" altLang="zh-CN" dirty="0" smtClean="0"/>
                        <a:t>a program in execution</a:t>
                      </a:r>
                      <a:endParaRPr lang="zh-CN" altLang="en-US" dirty="0"/>
                    </a:p>
                  </a:txBody>
                  <a:tcPr/>
                </a:tc>
                <a:tc>
                  <a:txBody>
                    <a:bodyPr/>
                    <a:lstStyle/>
                    <a:p>
                      <a:r>
                        <a:rPr lang="en-US" altLang="zh-CN" dirty="0" smtClean="0"/>
                        <a:t>Use own address space</a:t>
                      </a:r>
                      <a:endParaRPr lang="zh-CN" altLang="en-US" dirty="0"/>
                    </a:p>
                  </a:txBody>
                  <a:tcPr/>
                </a:tc>
                <a:tc>
                  <a:txBody>
                    <a:bodyPr/>
                    <a:lstStyle/>
                    <a:p>
                      <a:r>
                        <a:rPr lang="en-US" altLang="zh-CN" dirty="0" smtClean="0"/>
                        <a:t>Contain own state</a:t>
                      </a:r>
                      <a:endParaRPr lang="zh-CN" altLang="en-US" dirty="0"/>
                    </a:p>
                  </a:txBody>
                  <a:tcPr/>
                </a:tc>
                <a:tc>
                  <a:txBody>
                    <a:bodyPr/>
                    <a:lstStyle/>
                    <a:p>
                      <a:r>
                        <a:rPr lang="en-US" altLang="zh-CN" dirty="0" smtClean="0"/>
                        <a:t>Via IPC</a:t>
                      </a:r>
                      <a:endParaRPr lang="zh-CN" altLang="en-US" dirty="0"/>
                    </a:p>
                  </a:txBody>
                  <a:tcPr/>
                </a:tc>
              </a:tr>
              <a:tr h="370840">
                <a:tc>
                  <a:txBody>
                    <a:bodyPr/>
                    <a:lstStyle/>
                    <a:p>
                      <a:r>
                        <a:rPr lang="en-US" altLang="zh-CN" dirty="0" smtClean="0"/>
                        <a:t>Thread</a:t>
                      </a:r>
                      <a:endParaRPr lang="zh-CN" altLang="en-US" dirty="0"/>
                    </a:p>
                  </a:txBody>
                  <a:tcPr/>
                </a:tc>
                <a:tc>
                  <a:txBody>
                    <a:bodyPr/>
                    <a:lstStyle/>
                    <a:p>
                      <a:r>
                        <a:rPr lang="en-US" altLang="zh-CN" dirty="0" smtClean="0"/>
                        <a:t>a subdivision of a process</a:t>
                      </a:r>
                      <a:endParaRPr lang="zh-CN" altLang="en-US" dirty="0"/>
                    </a:p>
                  </a:txBody>
                  <a:tcPr/>
                </a:tc>
                <a:tc>
                  <a:txBody>
                    <a:bodyPr/>
                    <a:lstStyle/>
                    <a:p>
                      <a:r>
                        <a:rPr lang="en-US" altLang="zh-CN" dirty="0" smtClean="0"/>
                        <a:t>Share the same</a:t>
                      </a:r>
                      <a:r>
                        <a:rPr lang="en-US" altLang="zh-CN" baseline="0" dirty="0" smtClean="0"/>
                        <a:t> </a:t>
                      </a:r>
                      <a:r>
                        <a:rPr lang="en-US" altLang="zh-CN" dirty="0" smtClean="0"/>
                        <a:t>address space</a:t>
                      </a:r>
                      <a:endParaRPr lang="zh-CN" altLang="en-US" dirty="0"/>
                    </a:p>
                  </a:txBody>
                  <a:tcPr/>
                </a:tc>
                <a:tc>
                  <a:txBody>
                    <a:bodyPr/>
                    <a:lstStyle/>
                    <a:p>
                      <a:r>
                        <a:rPr lang="en-US" altLang="zh-CN" dirty="0" smtClean="0"/>
                        <a:t>Share the same state</a:t>
                      </a:r>
                      <a:endParaRPr lang="zh-CN" altLang="en-US" dirty="0"/>
                    </a:p>
                  </a:txBody>
                  <a:tcPr/>
                </a:tc>
                <a:tc>
                  <a:txBody>
                    <a:bodyPr/>
                    <a:lstStyle/>
                    <a:p>
                      <a:r>
                        <a:rPr lang="en-US" altLang="zh-CN" dirty="0" smtClean="0"/>
                        <a:t>Communicate  with each other directly</a:t>
                      </a:r>
                      <a:endParaRPr lang="zh-CN" altLang="en-US" dirty="0"/>
                    </a:p>
                  </a:txBody>
                  <a:tcPr/>
                </a:tc>
              </a:tr>
            </a:tbl>
          </a:graphicData>
        </a:graphic>
      </p:graphicFrame>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cxnSp>
        <p:nvCxnSpPr>
          <p:cNvPr id="10" name="直接连接符 9"/>
          <p:cNvCxnSpPr/>
          <p:nvPr/>
        </p:nvCxnSpPr>
        <p:spPr>
          <a:xfrm flipV="1">
            <a:off x="3491880" y="2348880"/>
            <a:ext cx="1872208" cy="288032"/>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p:nvPr/>
        </p:nvCxnSpPr>
        <p:spPr>
          <a:xfrm flipV="1">
            <a:off x="5364088" y="2348880"/>
            <a:ext cx="1296144" cy="288032"/>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p:cNvCxnSpPr/>
          <p:nvPr/>
        </p:nvCxnSpPr>
        <p:spPr>
          <a:xfrm flipV="1">
            <a:off x="6660232" y="2348880"/>
            <a:ext cx="2016224" cy="288032"/>
          </a:xfrm>
          <a:prstGeom prst="line">
            <a:avLst/>
          </a:prstGeom>
        </p:spPr>
        <p:style>
          <a:lnRef idx="2">
            <a:schemeClr val="dk1"/>
          </a:lnRef>
          <a:fillRef idx="0">
            <a:schemeClr val="dk1"/>
          </a:fillRef>
          <a:effectRef idx="1">
            <a:schemeClr val="dk1"/>
          </a:effectRef>
          <a:fontRef idx="minor">
            <a:schemeClr val="tx1"/>
          </a:fontRef>
        </p:style>
      </p:cxnSp>
      <p:grpSp>
        <p:nvGrpSpPr>
          <p:cNvPr id="14" name="组合 13"/>
          <p:cNvGrpSpPr/>
          <p:nvPr/>
        </p:nvGrpSpPr>
        <p:grpSpPr>
          <a:xfrm>
            <a:off x="641806" y="4293096"/>
            <a:ext cx="7890634" cy="1995755"/>
            <a:chOff x="780281" y="4293096"/>
            <a:chExt cx="7890634" cy="1995755"/>
          </a:xfrm>
        </p:grpSpPr>
        <p:pic>
          <p:nvPicPr>
            <p:cNvPr id="13" name="图片 12" descr="bubble.png"/>
            <p:cNvPicPr>
              <a:picLocks noChangeAspect="1"/>
            </p:cNvPicPr>
            <p:nvPr/>
          </p:nvPicPr>
          <p:blipFill>
            <a:blip r:embed="rId2" cstate="print"/>
            <a:stretch>
              <a:fillRect/>
            </a:stretch>
          </p:blipFill>
          <p:spPr>
            <a:xfrm>
              <a:off x="6804248" y="4293096"/>
              <a:ext cx="1866667" cy="1990476"/>
            </a:xfrm>
            <a:prstGeom prst="rect">
              <a:avLst/>
            </a:prstGeom>
          </p:spPr>
        </p:pic>
        <p:pic>
          <p:nvPicPr>
            <p:cNvPr id="97282" name="Picture 2" descr="c:\documents and settings\zhoul\application data\360se6\User Data\temp\t015714d726cf426322.jpg"/>
            <p:cNvPicPr>
              <a:picLocks noChangeAspect="1" noChangeArrowheads="1"/>
            </p:cNvPicPr>
            <p:nvPr/>
          </p:nvPicPr>
          <p:blipFill>
            <a:blip r:embed="rId3" cstate="print"/>
            <a:srcRect b="12697"/>
            <a:stretch>
              <a:fillRect/>
            </a:stretch>
          </p:blipFill>
          <p:spPr bwMode="auto">
            <a:xfrm>
              <a:off x="5076056" y="4293096"/>
              <a:ext cx="1724025" cy="1995755"/>
            </a:xfrm>
            <a:prstGeom prst="rect">
              <a:avLst/>
            </a:prstGeom>
            <a:noFill/>
          </p:spPr>
        </p:pic>
        <p:pic>
          <p:nvPicPr>
            <p:cNvPr id="97284" name="Picture 4" descr="c:\documents and settings\zhoul\application data\360se6\User Data\temp\t01a9adcd67f894940e.jpg"/>
            <p:cNvPicPr>
              <a:picLocks noChangeAspect="1" noChangeArrowheads="1"/>
            </p:cNvPicPr>
            <p:nvPr/>
          </p:nvPicPr>
          <p:blipFill>
            <a:blip r:embed="rId4" cstate="print"/>
            <a:srcRect b="12746"/>
            <a:stretch>
              <a:fillRect/>
            </a:stretch>
          </p:blipFill>
          <p:spPr bwMode="auto">
            <a:xfrm>
              <a:off x="780281" y="4293096"/>
              <a:ext cx="4295775" cy="1994588"/>
            </a:xfrm>
            <a:prstGeom prst="rect">
              <a:avLst/>
            </a:prstGeom>
            <a:noFill/>
          </p:spPr>
        </p:pic>
      </p:grpSp>
      <p:sp>
        <p:nvSpPr>
          <p:cNvPr id="16" name="灯片编号占位符 15"/>
          <p:cNvSpPr>
            <a:spLocks noGrp="1"/>
          </p:cNvSpPr>
          <p:nvPr>
            <p:ph type="sldNum" sz="quarter" idx="12"/>
          </p:nvPr>
        </p:nvSpPr>
        <p:spPr/>
        <p:txBody>
          <a:bodyPr/>
          <a:lstStyle/>
          <a:p>
            <a:fld id="{0C913308-F349-4B6D-A68A-DD1791B4A57B}" type="slidenum">
              <a:rPr lang="zh-CN" altLang="en-US" smtClean="0"/>
              <a:pPr/>
              <a:t>12</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704088"/>
            <a:ext cx="8568952" cy="780696"/>
          </a:xfrm>
        </p:spPr>
        <p:txBody>
          <a:bodyPr>
            <a:noAutofit/>
          </a:bodyPr>
          <a:lstStyle/>
          <a:p>
            <a:r>
              <a:rPr lang="en-US" altLang="zh-CN" sz="4000" dirty="0" smtClean="0"/>
              <a:t>Thread Usage in Non-distributed Systems</a:t>
            </a:r>
            <a:endParaRPr lang="zh-CN" altLang="en-US" sz="4000" dirty="0"/>
          </a:p>
        </p:txBody>
      </p:sp>
      <p:sp>
        <p:nvSpPr>
          <p:cNvPr id="3" name="内容占位符 2"/>
          <p:cNvSpPr>
            <a:spLocks noGrp="1"/>
          </p:cNvSpPr>
          <p:nvPr>
            <p:ph idx="1"/>
          </p:nvPr>
        </p:nvSpPr>
        <p:spPr>
          <a:xfrm>
            <a:off x="457200" y="1628800"/>
            <a:ext cx="8229600" cy="4695800"/>
          </a:xfrm>
        </p:spPr>
        <p:txBody>
          <a:bodyPr>
            <a:normAutofit fontScale="85000" lnSpcReduction="10000"/>
          </a:bodyPr>
          <a:lstStyle/>
          <a:p>
            <a:pPr>
              <a:spcAft>
                <a:spcPts val="600"/>
              </a:spcAft>
              <a:buNone/>
            </a:pPr>
            <a:r>
              <a:rPr lang="en-US" altLang="zh-CN" sz="3000" dirty="0" smtClean="0">
                <a:solidFill>
                  <a:srgbClr val="0070C0"/>
                </a:solidFill>
              </a:rPr>
              <a:t>Several benefits to </a:t>
            </a:r>
            <a:r>
              <a:rPr lang="en-US" altLang="zh-CN" sz="3000" dirty="0" smtClean="0">
                <a:solidFill>
                  <a:srgbClr val="FF0000"/>
                </a:solidFill>
              </a:rPr>
              <a:t>multithreaded processes</a:t>
            </a:r>
          </a:p>
          <a:p>
            <a:pPr>
              <a:spcAft>
                <a:spcPts val="600"/>
              </a:spcAft>
            </a:pPr>
            <a:r>
              <a:rPr lang="en-US" altLang="zh-CN" dirty="0" smtClean="0"/>
              <a:t>In a single-threaded process, whenever a blocking system call is executed, the process is blocked</a:t>
            </a:r>
          </a:p>
          <a:p>
            <a:pPr lvl="1">
              <a:spcAft>
                <a:spcPts val="600"/>
              </a:spcAft>
            </a:pPr>
            <a:r>
              <a:rPr lang="en-US" altLang="zh-CN" dirty="0" smtClean="0"/>
              <a:t>       to have at least two threads of control</a:t>
            </a:r>
          </a:p>
          <a:p>
            <a:pPr>
              <a:spcAft>
                <a:spcPts val="600"/>
              </a:spcAft>
            </a:pPr>
            <a:r>
              <a:rPr lang="en-US" altLang="zh-CN" dirty="0" smtClean="0"/>
              <a:t>It is possible to exploit </a:t>
            </a:r>
            <a:r>
              <a:rPr lang="en-US" altLang="zh-CN" dirty="0" smtClean="0">
                <a:solidFill>
                  <a:srgbClr val="0070C0"/>
                </a:solidFill>
              </a:rPr>
              <a:t>parallelism</a:t>
            </a:r>
            <a:r>
              <a:rPr lang="en-US" altLang="zh-CN" dirty="0" smtClean="0"/>
              <a:t> when executing the program on a </a:t>
            </a:r>
            <a:r>
              <a:rPr lang="en-US" altLang="zh-CN" dirty="0" smtClean="0">
                <a:solidFill>
                  <a:srgbClr val="0070C0"/>
                </a:solidFill>
              </a:rPr>
              <a:t>multiprocessor</a:t>
            </a:r>
            <a:r>
              <a:rPr lang="en-US" altLang="zh-CN" dirty="0" smtClean="0"/>
              <a:t> system</a:t>
            </a:r>
          </a:p>
          <a:p>
            <a:pPr lvl="1">
              <a:spcAft>
                <a:spcPts val="600"/>
              </a:spcAft>
            </a:pPr>
            <a:r>
              <a:rPr lang="en-US" altLang="zh-CN" dirty="0" smtClean="0"/>
              <a:t>Each thread is assigned to a different CPU while shared data are stored in shared main memory</a:t>
            </a:r>
          </a:p>
          <a:p>
            <a:pPr lvl="1">
              <a:spcAft>
                <a:spcPts val="600"/>
              </a:spcAft>
            </a:pPr>
            <a:r>
              <a:rPr lang="en-US" altLang="zh-CN" dirty="0" smtClean="0"/>
              <a:t>Such parallelism can be transparent</a:t>
            </a:r>
          </a:p>
          <a:p>
            <a:pPr lvl="1">
              <a:spcAft>
                <a:spcPts val="600"/>
              </a:spcAft>
            </a:pPr>
            <a:r>
              <a:rPr lang="en-US" altLang="zh-CN" dirty="0" smtClean="0">
                <a:solidFill>
                  <a:srgbClr val="0070C0"/>
                </a:solidFill>
              </a:rPr>
              <a:t>Typically used for running servers </a:t>
            </a:r>
            <a:r>
              <a:rPr lang="en-US" altLang="zh-CN" dirty="0" smtClean="0"/>
              <a:t>in client-server applications</a:t>
            </a:r>
          </a:p>
          <a:p>
            <a:pPr>
              <a:spcAft>
                <a:spcPts val="600"/>
              </a:spcAft>
            </a:pPr>
            <a:r>
              <a:rPr lang="en-US" altLang="zh-CN" dirty="0" smtClean="0"/>
              <a:t>Multithreading is useful to </a:t>
            </a:r>
            <a:r>
              <a:rPr lang="en-US" altLang="zh-CN" dirty="0" smtClean="0">
                <a:solidFill>
                  <a:srgbClr val="7030A0"/>
                </a:solidFill>
              </a:rPr>
              <a:t>structure large applications </a:t>
            </a:r>
            <a:r>
              <a:rPr lang="en-US" altLang="zh-CN" dirty="0" smtClean="0"/>
              <a:t>into parts that could be logically executed at the same time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218" name="AutoShape 2" descr="data:image/jpeg;base64,/9j/4AAQSkZJRgABAQAAAQABAAD/2wCEAAkGBhQRDxAQERAQFBARDhAREBAPDRAPDxAUFBAVFBYQFBIXGyYeFxkjGRISHzAgIycpLC0sFR4xNTAqNSYrLCkBCQoKDgwOGg8PGi8fHyUpKjU0NC4sLSkqLCkvLywpKSksLCkqKSwpKSwsKSosLCktLCksLCwsLCwsLCwpKS8pLP/AABEIAOEA4AMBIgACEQEDEQH/xAAbAAEAAgMBAQAAAAAAAAAAAAAAAwQCBQYBB//EADsQAAIBAgMFBQUHAwQDAAAAAAABAgMRBSExBBJBUWFxgZGh0QYiMrHBE0JSYnLh8EOSsjNTgtIUFST/xAAbAQEAAgMBAQAAAAAAAAAAAAAABAUCAwYBB//EADQRAAIBAwEFBQcDBQEAAAAAAAABAgMEEQUSITFBUSJhcbHhBhOBkaHB0RQy8CRCUmLxU//aAAwDAQACEQMRAD8A+4gAAAFLbcTUMlnLyXaR7m5pW0PeVXhfzgZRi5PCLc6iirtpLm2a+vjUVlFN9XkjV19olN3k7/JdiI0r5LN8kcVee0lao9m2WyuvF/hfUnQtYrfLeW6uK1H9636VbzK0q8nrKT7ZNlilhc3qlFfmefgWI4Nzn4RIH6TUrrtT2n4vH0bNm3ShwNW2ZRqtaNrsbRs3hMfxS8iKeFLhJ96MHpF5Del8mjL30GV6eJVI6Tb/AFe98y7Qx38ce+PoylUw+S0s+x5+ZVlFrJq3aewvb+ze+TXjvX1+x46dOZ1NDaozV4yT6cV2olORhNp3Taa4p2Zt9hxrSNTun6o6ew9oadZqFdbD68vT+byLUtnHfHebcHiZ6dORAAAAAAAAAAAAAAAAAAAAUsT23cjur4peS5ke5uYW1J1anBfzBlCLk8IhxHErXhB5/ely6LqahsNmzw3Db2nNZfdjz6s+dSlc6zc4XpFfz5ll2aESHY8Mc/ellHzfYbajs8YK0Ul14vvJWwo8ztLHS6Fouwsy6vj6fAhVKsp8TBswZOkeli6LfM1bRTbMGy5Okn6lKtBxdn3dStuaU6azxRtg0zCUiGpFPVXMpSMGynqyTWGb0ilX2S2cc1y4lY2UpFWvSvmtfmc/c2sV2qfyJMJ8mT4bijpvdlnDzj1XQ6CMrq60ejOONtguIWf2Unk/gfJ/hLrQ9WcJK2rPc+D6d3h06eHDRcUcraibwAHcFeAAAAAAAAAAAAAAAY1KiinJ6JXZze0VnOTk+L8OhtMar2iofid32L9/kadI4L2kvHUrK3jwjx8X+F5ssLWGI7RcwzY9+V38Mder5G8bIdmo7kFHks+r4k0VxOk0qxVpQUP7nvfj0+HAjVqm3LPI9SPQC4SwaAAD0Ah2uF4PmsyYwq/DL9L+RqrRUqck+h7F4ZqGyOUhKRG2cLUqFikGyOUhKRFKRBnM2JENV2lbmrru1RjcrYhX96NtY5k8Z3SfNFdUWHlG9LcdXhu1/aU0/vLKXbzLRzmBbTu1N3hNW71mvr4nRn0nSLv9VbRlL9y3PxX5RUV4bE8AAFqaQAAAAAAAAAAADn8Vq3qy/LaP872zzDKW9VXJe94aediCvK8pPnJvzL2DLOb6JfzwPmNt/VakpS5yb+WX9i1l2KXwNo2SpEG8WD6NReWyskAASDEAAAFfbqlqb65Lv/jLBp8S2nelZaR83xK/UbhUKD6vcjbSjtSKrZHKQlIhqVElduyOCnMsUj2UintW2KOSzl5LtINp29vKOS58X6FMjPeb4w6nspXd3qy5sU/da5P5lIsbE832fUwmsxM2X6dTdkpLVNPwdzsoyuk+aucWdZhs70ab/Il4ZfQ6X2Zq4nUp9yfy3fcr7xbkyyADtCvAAAAAAAAAAAAOTbNlhDyn2r6mvqxtKS5Sa8y5hU85Lon/ADxPlulv3d5HPf5Mtqu+DNk2WaU7r5lJyPIVnF3XhzO4pXKpSy+BAcMo2IIIbZF6uz6+pn9vH8Uf7kWka9OSypI1OLRICtU2+C437M/MobTiMpZLJdNX3kS41KhRXHL6IzjSlIsbfiFrxi8+L5dF1NTKQlIp7Ztm4ucnouXVnGXt7O4ntS+C6E+nTUVhGW07UoLPXguJqq+0Obu+5cEYTm27t3bMSubyS4xwAAeGQJ9j+LuZAWNjWbfQxlwPGXDqcG/0KfZL/JnKnWYXG1Cn+m/jn9S99ml/USf+v3RBu/2LxLYAO7K0AAAAAAAAAAAA5zE6e7Vn1e945/O5HsVS011y8f4jYY7Q+Gf/ABfzX1NPc+YahTdpfSa/yyvB7/QtqT26aN5KRHKRHSrb0U/HtDZeOspRUlzI+zgORhKQlIjbIdSobEhKRHKQlIhqVLJt6IgzmbEiPatp3I348FzNPObbberM9orucr8OC5IiIzeSTGOAAAZAAAAubJH3b82VIxu0uZsIqytyNVR7sGLMoxu0lq3Zd52tKG7FR5JLwVjioTaaayaaafJo6fC8VVVWeVRLNc+qOk9m61KE5wk8SljHwzu8SDdxk0muBsAAduVwAAAAAAAAAAABFtNBThKL4rwfBnL1IOLaeqdmdaanGthuvtI6pe8unM5n2g0916SrwXajx74+n5JdtU2XsvmavZ6+6+j19S3KRriWlXtk+45C1udhbEuBNnDO9FlsjlI8lIjlIkTmYpCUjWbftN3urRa9XyJ9s2rdVl8T8uprCNnJvjHmAADYAAAACxQ2fi+5HjeDwz2albN6vTsJwGiO3lmJ4ewqOLTTs07prgYgJtPKB1WFYqqqs8qiWa4S6o2Bw1Oo4tNNpp3TWqOownFlVW68qiWa4S6o7vSNXVdKjWfb5Pr6+ZW16Gz2o8DYgA6QhgAAAAAAAAAAAGgxTDNy84L3OK/D+xrDsmjTYhgusqXfD/r6HFatoTTda2WVzX4/HyJ9G4/tmaZya0fc80Vdo2ua4JdVmWpKzs1ZrVPJoxZyqm47mTlg1TZ4bCeyxfC3ZkRS2HlLxRtVRGeSoCz/AOC/xLwPVsXOXgj3biMlUyhBvRFuOzRXXtJTF1Oh5kgpbNbN5vyJmz08aNbeeJ4RxmTRmVmZRketAmnHwMDOMzycTFAxPYVHFpptNO6a1RieGabTygdZhOLKqt2VlUSzXCXVGxODp1HFqSbTTumtUdVhGLqqt2VlUSzXCXVeh3Okauq6VGs+1yfX18ytr0NntR4GyAB0hDAAAAAAAAAAAAK+1bBCp8Sz/EspLvNPtOASWcGpLk/dl6HQArLvS7a63zjh9Vufr8TbCtOHBnHVtmlH4oyXanbxIjtiGexwesIPtirlBV9mP/Op8191+CUrzqjjzw63/wBXS/24+BlHD6a0pw/tTNK9ma3Oa+pl+rj0OQUW+Gh4dtuK1rK3K2Xgc5i+EfZ+/D/T4rjD9iPf6FUtafvIPbS47sY7+e4zpXKm8Pcas8PTwoCUYyjciZMYyjcyTPTGEyeMisZRmGgSTjbsMTOMjycbdhijwwPYVHFqSbTTumtUYgzTaeUDrcIxdVVuysqiWa4S6r0NkcDCo4tSTaad01qjq8HxhVluysqiWa4S6r0O40jV1XSo1n2uT6+vmVtxb7PajwNmADpCGAAAAAAAAAAAAAAAAAADxq6s9HqmegA0e1ezd5Nwkkn92SeXS/IqT9naq03H2St80dOCkq6FZ1G3hrwf/SSrmojkKmD1l/Tfc0/kypUpuLakmmtU1Zo7o5X2hhau3zjF+VvoUOq6PTtKXvacm9+N+O/uRKoXDqSwzVyRGSmMkc4iYeRmTRkVmZRmGgSThbsMCWMjCcPA8TBgZQqOLUk2mndNaoxPDJNp5QOvwfGVWW7KyqJZrhLqvQ2Z8+hUcWmm007prVHW4NjKrLdlZVEs1wl1XodxpOre/So1n2uT6+vmVlxb7PajwNoADoyGAAAAAAAAAAAAAAAAAAAAADnPaiHv03zg14P9zozU4/sMqkYbkbuLd1dLJpc+wqtYoyq2koxWXu80b7eSjUTZy54Wp4ZVWtKfdFv5FedNrVNdqaPnk6NSH7oteKLZST4MwkiMkMWjBGQjImjIrmUZhoGdSFs+BGTRmYVIWz4HifUGB7Cbi002mndNaoxBmm08oHX4LjSrLdlZVEs1wkua9DanzyFRxaabTTumtUzrsFxpVluysqqWa4SXNeh22k6t77FGs+1yfX18ysuLfZ7UeBtQAdGQwAAAAAAAAAAAAAAAAAAAAAAADnfamil9nJJK+8nZWvo/U0B1HtRC9GL5VF5pr0OWPnut09i8ljmk/pj7FvbPNNHjRgzM8aKdEg9jImjMrGUZBoGdSnbPgRk8ZkdSnbNafI8T5AjM6DanHdbT3lZrVO5gT4fG9akudWH+SN1JZmkuqEuB34APqpQAAAAAAAAAAAAAAAAAAAAAAAAGux+nvbPOyzW6/CS/c45n0IxnTT1Sfakyi1LSP1lRVFPZeMcM9e/vJVG492sYyfPjw7qphVKWtKHdFL5GpxzBqcKMpwjaScdJSas3bRvqUNxoNajCVTaTSWeefIlQuoyaWDmmYmR4yhJh7GZNGRWMozDQM6lO2a0+RawOF9ppL81/BN/QgjI2Hs9R/wDpi1oozfZ7tvqSrFbVzTi/8l5muq8QfgdgAD6eUYAAAAAAAAAAAAAAAAAAAAAAAAAAAKWM097Z6q/I34Z/Quke0w3oTjzhJeKaNVeG3SlHqn5GUXiSZ89B4D5YXwZiTQ2eT0hN9kJMljhVV6Uan9jXzNsaNSX7Yt/AxckuLK8Zm99ls60nypvzlE18PZ+u/wCk++UF82bz2dwqpSlOVRJXikrST43encW2mWVZXUJSg0k+LTwR69SOw0mb0AHelSAAAAAAAAAAAAAAAAAAAAAAAAAAAAAAcNh/xd51WHgHJaIWF0XzxnoOtK8IAAH/2Q=="/>
          <p:cNvSpPr>
            <a:spLocks noChangeAspect="1" noChangeArrowheads="1"/>
          </p:cNvSpPr>
          <p:nvPr/>
        </p:nvSpPr>
        <p:spPr bwMode="auto">
          <a:xfrm>
            <a:off x="63500" y="-1038225"/>
            <a:ext cx="2133600" cy="2143125"/>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220" name="AutoShape 4" descr="data:image/jpeg;base64,/9j/4AAQSkZJRgABAQAAAQABAAD/2wCEAAkGBhQRDxAQERAQFBARDhAREBAPDRAPDxAUFBAVFBYQFBIXGyYeFxkjGRISHzAgIycpLC0sFR4xNTAqNSYrLCkBCQoKDgwOGg8PGi8fHyUpKjU0NC4sLSkqLCkvLywpKSksLCkqKSwpKSwsKSosLCktLCksLCwsLCwsLCwpKS8pLP/AABEIAOEA4AMBIgACEQEDEQH/xAAbAAEAAgMBAQAAAAAAAAAAAAAAAwQCBQYBB//EADsQAAIBAgMFBQUHAwQDAAAAAAABAgMRBSExBBJBUWFxgZGh0QYiMrHBE0JSYnLh8EOSsjNTgtIUFST/xAAbAQEAAgMBAQAAAAAAAAAAAAAABAUCAwYBB//EADQRAAIBAwEFBQcDBQEAAAAAAAABAgMEEQUSITFBUSJhcbHhBhOBkaHB0RQy8CRCUmLxU//aAAwDAQACEQMRAD8A+4gAAAFLbcTUMlnLyXaR7m5pW0PeVXhfzgZRi5PCLc6iirtpLm2a+vjUVlFN9XkjV19olN3k7/JdiI0r5LN8kcVee0lao9m2WyuvF/hfUnQtYrfLeW6uK1H9636VbzK0q8nrKT7ZNlilhc3qlFfmefgWI4Nzn4RIH6TUrrtT2n4vH0bNm3ShwNW2ZRqtaNrsbRs3hMfxS8iKeFLhJ96MHpF5Del8mjL30GV6eJVI6Tb/AFe98y7Qx38ce+PoylUw+S0s+x5+ZVlFrJq3aewvb+ze+TXjvX1+x46dOZ1NDaozV4yT6cV2olORhNp3Taa4p2Zt9hxrSNTun6o6ew9oadZqFdbD68vT+byLUtnHfHebcHiZ6dORAAAAAAAAAAAAAAAAAAAAUsT23cjur4peS5ke5uYW1J1anBfzBlCLk8IhxHErXhB5/ely6LqahsNmzw3Db2nNZfdjz6s+dSlc6zc4XpFfz5ll2aESHY8Mc/ellHzfYbajs8YK0Ul14vvJWwo8ztLHS6Fouwsy6vj6fAhVKsp8TBswZOkeli6LfM1bRTbMGy5Okn6lKtBxdn3dStuaU6azxRtg0zCUiGpFPVXMpSMGynqyTWGb0ilX2S2cc1y4lY2UpFWvSvmtfmc/c2sV2qfyJMJ8mT4bijpvdlnDzj1XQ6CMrq60ejOONtguIWf2Unk/gfJ/hLrQ9WcJK2rPc+D6d3h06eHDRcUcraibwAHcFeAAAAAAAAAAAAAAAY1KiinJ6JXZze0VnOTk+L8OhtMar2iofid32L9/kadI4L2kvHUrK3jwjx8X+F5ssLWGI7RcwzY9+V38Mder5G8bIdmo7kFHks+r4k0VxOk0qxVpQUP7nvfj0+HAjVqm3LPI9SPQC4SwaAAD0Ah2uF4PmsyYwq/DL9L+RqrRUqck+h7F4ZqGyOUhKRG2cLUqFikGyOUhKRFKRBnM2JENV2lbmrru1RjcrYhX96NtY5k8Z3SfNFdUWHlG9LcdXhu1/aU0/vLKXbzLRzmBbTu1N3hNW71mvr4nRn0nSLv9VbRlL9y3PxX5RUV4bE8AAFqaQAAAAAAAAAAADn8Vq3qy/LaP872zzDKW9VXJe94aediCvK8pPnJvzL2DLOb6JfzwPmNt/VakpS5yb+WX9i1l2KXwNo2SpEG8WD6NReWyskAASDEAAAFfbqlqb65Lv/jLBp8S2nelZaR83xK/UbhUKD6vcjbSjtSKrZHKQlIhqVElduyOCnMsUj2UintW2KOSzl5LtINp29vKOS58X6FMjPeb4w6nspXd3qy5sU/da5P5lIsbE832fUwmsxM2X6dTdkpLVNPwdzsoyuk+aucWdZhs70ab/Il4ZfQ6X2Zq4nUp9yfy3fcr7xbkyyADtCvAAAAAAAAAAAAOTbNlhDyn2r6mvqxtKS5Sa8y5hU85Lon/ADxPlulv3d5HPf5Mtqu+DNk2WaU7r5lJyPIVnF3XhzO4pXKpSy+BAcMo2IIIbZF6uz6+pn9vH8Uf7kWka9OSypI1OLRICtU2+C437M/MobTiMpZLJdNX3kS41KhRXHL6IzjSlIsbfiFrxi8+L5dF1NTKQlIp7Ztm4ucnouXVnGXt7O4ntS+C6E+nTUVhGW07UoLPXguJqq+0Obu+5cEYTm27t3bMSubyS4xwAAeGQJ9j+LuZAWNjWbfQxlwPGXDqcG/0KfZL/JnKnWYXG1Cn+m/jn9S99ml/USf+v3RBu/2LxLYAO7K0AAAAAAAAAAAA5zE6e7Vn1e945/O5HsVS011y8f4jYY7Q+Gf/ABfzX1NPc+YahTdpfSa/yyvB7/QtqT26aN5KRHKRHSrb0U/HtDZeOspRUlzI+zgORhKQlIjbIdSobEhKRHKQlIhqVLJt6IgzmbEiPatp3I348FzNPObbberM9orucr8OC5IiIzeSTGOAAAZAAAAubJH3b82VIxu0uZsIqytyNVR7sGLMoxu0lq3Zd52tKG7FR5JLwVjioTaaayaaafJo6fC8VVVWeVRLNc+qOk9m61KE5wk8SljHwzu8SDdxk0muBsAAduVwAAAAAAAAAAABFtNBThKL4rwfBnL1IOLaeqdmdaanGthuvtI6pe8unM5n2g0916SrwXajx74+n5JdtU2XsvmavZ6+6+j19S3KRriWlXtk+45C1udhbEuBNnDO9FlsjlI8lIjlIkTmYpCUjWbftN3urRa9XyJ9s2rdVl8T8uprCNnJvjHmAADYAAAACxQ2fi+5HjeDwz2albN6vTsJwGiO3lmJ4ewqOLTTs07prgYgJtPKB1WFYqqqs8qiWa4S6o2Bw1Oo4tNNpp3TWqOownFlVW68qiWa4S6o7vSNXVdKjWfb5Pr6+ZW16Gz2o8DYgA6QhgAAAAAAAAAAAGgxTDNy84L3OK/D+xrDsmjTYhgusqXfD/r6HFatoTTda2WVzX4/HyJ9G4/tmaZya0fc80Vdo2ua4JdVmWpKzs1ZrVPJoxZyqm47mTlg1TZ4bCeyxfC3ZkRS2HlLxRtVRGeSoCz/AOC/xLwPVsXOXgj3biMlUyhBvRFuOzRXXtJTF1Oh5kgpbNbN5vyJmz08aNbeeJ4RxmTRmVmZRketAmnHwMDOMzycTFAxPYVHFpptNO6a1RieGabTygdZhOLKqt2VlUSzXCXVGxODp1HFqSbTTumtUdVhGLqqt2VlUSzXCXVeh3Okauq6VGs+1yfX18ytr0NntR4GyAB0hDAAAAAAAAAAAAK+1bBCp8Sz/EspLvNPtOASWcGpLk/dl6HQArLvS7a63zjh9Vufr8TbCtOHBnHVtmlH4oyXanbxIjtiGexwesIPtirlBV9mP/Op8191+CUrzqjjzw63/wBXS/24+BlHD6a0pw/tTNK9ma3Oa+pl+rj0OQUW+Gh4dtuK1rK3K2Xgc5i+EfZ+/D/T4rjD9iPf6FUtafvIPbS47sY7+e4zpXKm8Pcas8PTwoCUYyjciZMYyjcyTPTGEyeMisZRmGgSTjbsMTOMjycbdhijwwPYVHFqSbTTumtUYgzTaeUDrcIxdVVuysqiWa4S6r0NkcDCo4tSTaad01qjq8HxhVluysqiWa4S6r0O40jV1XSo1n2uT6+vmVtxb7PajwNmADpCGAAAAAAAAAAAAAAAAAADxq6s9HqmegA0e1ezd5Nwkkn92SeXS/IqT9naq03H2St80dOCkq6FZ1G3hrwf/SSrmojkKmD1l/Tfc0/kypUpuLakmmtU1Zo7o5X2hhau3zjF+VvoUOq6PTtKXvacm9+N+O/uRKoXDqSwzVyRGSmMkc4iYeRmTRkVmZRmGgSThbsMCWMjCcPA8TBgZQqOLUk2mndNaoxPDJNp5QOvwfGVWW7KyqJZrhLqvQ2Z8+hUcWmm007prVHW4NjKrLdlZVEs1wl1XodxpOre/So1n2uT6+vmVlxb7PajwNoADoyGAAAAAAAAAAAAAAAAAAAAADnPaiHv03zg14P9zozU4/sMqkYbkbuLd1dLJpc+wqtYoyq2koxWXu80b7eSjUTZy54Wp4ZVWtKfdFv5FedNrVNdqaPnk6NSH7oteKLZST4MwkiMkMWjBGQjImjIrmUZhoGdSFs+BGTRmYVIWz4HifUGB7Cbi002mndNaoxBmm08oHX4LjSrLdlZVEs1wkua9DanzyFRxaabTTumtUzrsFxpVluysqqWa4SXNeh22k6t77FGs+1yfX18ysuLfZ7UeBtQAdGQwAAAAAAAAAAAAAAAAAAAAAAADnfamil9nJJK+8nZWvo/U0B1HtRC9GL5VF5pr0OWPnut09i8ljmk/pj7FvbPNNHjRgzM8aKdEg9jImjMrGUZBoGdSnbPgRk8ZkdSnbNafI8T5AjM6DanHdbT3lZrVO5gT4fG9akudWH+SN1JZmkuqEuB34APqpQAAAAAAAAAAAAAAAAAAAAAAAAGux+nvbPOyzW6/CS/c45n0IxnTT1Sfakyi1LSP1lRVFPZeMcM9e/vJVG492sYyfPjw7qphVKWtKHdFL5GpxzBqcKMpwjaScdJSas3bRvqUNxoNajCVTaTSWeefIlQuoyaWDmmYmR4yhJh7GZNGRWMozDQM6lO2a0+RawOF9ppL81/BN/QgjI2Hs9R/wDpi1oozfZ7tvqSrFbVzTi/8l5muq8QfgdgAD6eUYAAAAAAAAAAAAAAAAAAAAAAAAAAAKWM097Z6q/I34Z/Quke0w3oTjzhJeKaNVeG3SlHqn5GUXiSZ89B4D5YXwZiTQ2eT0hN9kJMljhVV6Uan9jXzNsaNSX7Yt/AxckuLK8Zm99ls60nypvzlE18PZ+u/wCk++UF82bz2dwqpSlOVRJXikrST43encW2mWVZXUJSg0k+LTwR69SOw0mb0AHelSAAAAAAAAAAAAAAAAAAAAAAAAAAAAAAcNh/xd51WHgHJaIWF0XzxnoOtK8IAAH/2Q=="/>
          <p:cNvSpPr>
            <a:spLocks noChangeAspect="1" noChangeArrowheads="1"/>
          </p:cNvSpPr>
          <p:nvPr/>
        </p:nvSpPr>
        <p:spPr bwMode="auto">
          <a:xfrm>
            <a:off x="63500" y="-1038225"/>
            <a:ext cx="2133600" cy="2143125"/>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 name="图片 9" descr="key2.jpg"/>
          <p:cNvPicPr>
            <a:picLocks noChangeAspect="1"/>
          </p:cNvPicPr>
          <p:nvPr/>
        </p:nvPicPr>
        <p:blipFill>
          <a:blip r:embed="rId3" cstate="print"/>
          <a:stretch>
            <a:fillRect/>
          </a:stretch>
        </p:blipFill>
        <p:spPr>
          <a:xfrm>
            <a:off x="899592" y="2924944"/>
            <a:ext cx="664845" cy="274320"/>
          </a:xfrm>
          <a:prstGeom prst="rect">
            <a:avLst/>
          </a:prstGeom>
        </p:spPr>
      </p:pic>
      <p:sp>
        <p:nvSpPr>
          <p:cNvPr id="12" name="灯片编号占位符 11"/>
          <p:cNvSpPr>
            <a:spLocks noGrp="1"/>
          </p:cNvSpPr>
          <p:nvPr>
            <p:ph type="sldNum" sz="quarter" idx="12"/>
          </p:nvPr>
        </p:nvSpPr>
        <p:spPr/>
        <p:txBody>
          <a:bodyPr/>
          <a:lstStyle/>
          <a:p>
            <a:fld id="{0C913308-F349-4B6D-A68A-DD1791B4A57B}" type="slidenum">
              <a:rPr lang="zh-CN" altLang="en-US" smtClean="0"/>
              <a:pPr/>
              <a:t>13</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2" presetClass="entr" presetSubtype="8"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animEffect transition="in" filter="slide(fromLeft)">
                                      <p:cBhvr>
                                        <p:cTn id="9" dur="500"/>
                                        <p:tgtEl>
                                          <p:spTgt spid="3">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507288" cy="636680"/>
          </a:xfrm>
        </p:spPr>
        <p:txBody>
          <a:bodyPr>
            <a:normAutofit fontScale="90000"/>
          </a:bodyPr>
          <a:lstStyle/>
          <a:p>
            <a:r>
              <a:rPr lang="en-US" altLang="zh-CN" dirty="0" smtClean="0"/>
              <a:t>Multithreading in large applications</a:t>
            </a:r>
            <a:endParaRPr lang="zh-CN" altLang="en-US" dirty="0"/>
          </a:p>
        </p:txBody>
      </p:sp>
      <p:sp>
        <p:nvSpPr>
          <p:cNvPr id="3" name="内容占位符 2"/>
          <p:cNvSpPr>
            <a:spLocks noGrp="1"/>
          </p:cNvSpPr>
          <p:nvPr>
            <p:ph idx="1"/>
          </p:nvPr>
        </p:nvSpPr>
        <p:spPr>
          <a:xfrm>
            <a:off x="457200" y="1340768"/>
            <a:ext cx="8229600" cy="2520280"/>
          </a:xfrm>
        </p:spPr>
        <p:txBody>
          <a:bodyPr>
            <a:normAutofit fontScale="92500" lnSpcReduction="10000"/>
          </a:bodyPr>
          <a:lstStyle/>
          <a:p>
            <a:r>
              <a:rPr lang="en-US" altLang="zh-CN" dirty="0" smtClean="0">
                <a:solidFill>
                  <a:srgbClr val="0070C0"/>
                </a:solidFill>
              </a:rPr>
              <a:t>Large application: </a:t>
            </a:r>
            <a:r>
              <a:rPr lang="en-US" altLang="zh-CN" dirty="0" smtClean="0"/>
              <a:t>a collection of cooperating programs, </a:t>
            </a:r>
            <a:r>
              <a:rPr lang="en-US" altLang="zh-CN" u="sng" dirty="0" smtClean="0"/>
              <a:t>each</a:t>
            </a:r>
            <a:r>
              <a:rPr lang="en-US" altLang="zh-CN" dirty="0" smtClean="0"/>
              <a:t> to be executed by </a:t>
            </a:r>
            <a:r>
              <a:rPr lang="en-US" altLang="zh-CN" u="sng" dirty="0" smtClean="0"/>
              <a:t>a separate process</a:t>
            </a:r>
          </a:p>
          <a:p>
            <a:pPr lvl="1"/>
            <a:r>
              <a:rPr lang="en-US" altLang="zh-CN" sz="2200" dirty="0" smtClean="0">
                <a:solidFill>
                  <a:srgbClr val="0070C0"/>
                </a:solidFill>
              </a:rPr>
              <a:t>Drawback</a:t>
            </a:r>
            <a:r>
              <a:rPr lang="en-US" altLang="zh-CN" sz="2200" dirty="0" smtClean="0"/>
              <a:t> of all IPC mechanisms: </a:t>
            </a:r>
            <a:r>
              <a:rPr lang="en-US" altLang="zh-CN" sz="2200" dirty="0" smtClean="0">
                <a:solidFill>
                  <a:srgbClr val="0070C0"/>
                </a:solidFill>
              </a:rPr>
              <a:t>extensive context switching</a:t>
            </a:r>
          </a:p>
          <a:p>
            <a:r>
              <a:rPr lang="en-US" altLang="zh-CN" dirty="0" smtClean="0"/>
              <a:t>          </a:t>
            </a:r>
            <a:r>
              <a:rPr lang="en-US" altLang="zh-CN" dirty="0" smtClean="0">
                <a:solidFill>
                  <a:srgbClr val="FF0000"/>
                </a:solidFill>
              </a:rPr>
              <a:t>Different parts are executed by </a:t>
            </a:r>
            <a:r>
              <a:rPr lang="en-US" altLang="zh-CN" u="sng" dirty="0" smtClean="0">
                <a:solidFill>
                  <a:srgbClr val="FF0000"/>
                </a:solidFill>
              </a:rPr>
              <a:t>separate threads</a:t>
            </a:r>
          </a:p>
          <a:p>
            <a:pPr lvl="1"/>
            <a:r>
              <a:rPr lang="en-US" altLang="zh-CN" sz="2200" dirty="0" smtClean="0"/>
              <a:t>Thread switching can sometimes be done entirely in user space or the kernel is aware of threads and schedules them</a:t>
            </a:r>
          </a:p>
          <a:p>
            <a:pPr lvl="1"/>
            <a:r>
              <a:rPr lang="en-US" altLang="zh-CN" sz="2200" dirty="0" smtClean="0"/>
              <a:t>A dramatic improvement in performance</a:t>
            </a:r>
            <a:endParaRPr lang="zh-CN" altLang="en-US" sz="22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8" descr="03-01"/>
          <p:cNvPicPr>
            <a:picLocks noChangeAspect="1" noChangeArrowheads="1"/>
          </p:cNvPicPr>
          <p:nvPr/>
        </p:nvPicPr>
        <p:blipFill>
          <a:blip r:embed="rId2" cstate="print"/>
          <a:srcRect/>
          <a:stretch>
            <a:fillRect/>
          </a:stretch>
        </p:blipFill>
        <p:spPr bwMode="auto">
          <a:xfrm>
            <a:off x="683568" y="3704481"/>
            <a:ext cx="7646987" cy="3036887"/>
          </a:xfrm>
          <a:prstGeom prst="rect">
            <a:avLst/>
          </a:prstGeom>
          <a:noFill/>
        </p:spPr>
      </p:pic>
      <p:pic>
        <p:nvPicPr>
          <p:cNvPr id="8" name="图片 7" descr="key2.jpg"/>
          <p:cNvPicPr>
            <a:picLocks noChangeAspect="1"/>
          </p:cNvPicPr>
          <p:nvPr/>
        </p:nvPicPr>
        <p:blipFill>
          <a:blip r:embed="rId3" cstate="print"/>
          <a:stretch>
            <a:fillRect/>
          </a:stretch>
        </p:blipFill>
        <p:spPr>
          <a:xfrm>
            <a:off x="539552" y="2369448"/>
            <a:ext cx="997268" cy="411480"/>
          </a:xfrm>
          <a:prstGeom prst="rect">
            <a:avLst/>
          </a:prstGeom>
        </p:spPr>
      </p:pic>
      <p:sp>
        <p:nvSpPr>
          <p:cNvPr id="10" name="灯片编号占位符 9"/>
          <p:cNvSpPr>
            <a:spLocks noGrp="1"/>
          </p:cNvSpPr>
          <p:nvPr>
            <p:ph type="sldNum" sz="quarter" idx="12"/>
          </p:nvPr>
        </p:nvSpPr>
        <p:spPr/>
        <p:txBody>
          <a:bodyPr/>
          <a:lstStyle/>
          <a:p>
            <a:fld id="{0C913308-F349-4B6D-A68A-DD1791B4A57B}" type="slidenum">
              <a:rPr lang="zh-CN" altLang="en-US" smtClean="0"/>
              <a:pPr/>
              <a:t>14</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trade-off"/>
          <p:cNvPicPr>
            <a:picLocks noChangeAspect="1" noChangeArrowheads="1"/>
          </p:cNvPicPr>
          <p:nvPr/>
        </p:nvPicPr>
        <p:blipFill>
          <a:blip r:embed="rId2"/>
          <a:srcRect/>
          <a:stretch>
            <a:fillRect/>
          </a:stretch>
        </p:blipFill>
        <p:spPr bwMode="auto">
          <a:xfrm>
            <a:off x="2500298" y="4867296"/>
            <a:ext cx="2819400" cy="1562100"/>
          </a:xfrm>
          <a:prstGeom prst="rect">
            <a:avLst/>
          </a:prstGeom>
          <a:noFill/>
        </p:spPr>
      </p:pic>
      <p:sp>
        <p:nvSpPr>
          <p:cNvPr id="2" name="标题 1"/>
          <p:cNvSpPr>
            <a:spLocks noGrp="1"/>
          </p:cNvSpPr>
          <p:nvPr>
            <p:ph type="title"/>
          </p:nvPr>
        </p:nvSpPr>
        <p:spPr/>
        <p:txBody>
          <a:bodyPr>
            <a:normAutofit fontScale="90000"/>
          </a:bodyPr>
          <a:lstStyle/>
          <a:p>
            <a:r>
              <a:rPr lang="en-US" altLang="zh-CN" dirty="0" smtClean="0"/>
              <a:t>Threads: Avoid process switching</a:t>
            </a:r>
            <a:endParaRPr lang="zh-CN" altLang="en-US" dirty="0"/>
          </a:p>
        </p:txBody>
      </p:sp>
      <p:sp>
        <p:nvSpPr>
          <p:cNvPr id="3" name="内容占位符 2"/>
          <p:cNvSpPr>
            <a:spLocks noGrp="1"/>
          </p:cNvSpPr>
          <p:nvPr>
            <p:ph idx="1"/>
          </p:nvPr>
        </p:nvSpPr>
        <p:spPr/>
        <p:txBody>
          <a:bodyPr/>
          <a:lstStyle/>
          <a:p>
            <a:pPr>
              <a:buNone/>
            </a:pPr>
            <a:r>
              <a:rPr lang="en-US" altLang="zh-CN" b="1" dirty="0" smtClean="0"/>
              <a:t>Trade-offs</a:t>
            </a:r>
          </a:p>
          <a:p>
            <a:r>
              <a:rPr lang="en-US" altLang="zh-CN" dirty="0" smtClean="0"/>
              <a:t>Threads use the same address space: </a:t>
            </a:r>
            <a:r>
              <a:rPr lang="en-US" altLang="zh-CN" dirty="0" smtClean="0">
                <a:solidFill>
                  <a:srgbClr val="FF0000"/>
                </a:solidFill>
              </a:rPr>
              <a:t>more prone to errors</a:t>
            </a:r>
          </a:p>
          <a:p>
            <a:r>
              <a:rPr lang="en-US" altLang="zh-CN" dirty="0" smtClean="0">
                <a:solidFill>
                  <a:srgbClr val="0070C0"/>
                </a:solidFill>
              </a:rPr>
              <a:t>No support</a:t>
            </a:r>
            <a:r>
              <a:rPr lang="en-US" altLang="zh-CN" dirty="0" smtClean="0"/>
              <a:t> from OS/HW to protect threads using each other’s memory</a:t>
            </a:r>
          </a:p>
          <a:p>
            <a:r>
              <a:rPr lang="en-US" altLang="zh-CN" dirty="0" smtClean="0"/>
              <a:t>Thread context switching may be </a:t>
            </a:r>
            <a:r>
              <a:rPr lang="en-US" altLang="zh-CN" dirty="0" smtClean="0">
                <a:solidFill>
                  <a:srgbClr val="FF0000"/>
                </a:solidFill>
              </a:rPr>
              <a:t>faster</a:t>
            </a:r>
            <a:r>
              <a:rPr lang="en-US" altLang="zh-CN" dirty="0" smtClean="0"/>
              <a:t> than process context switching</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3</a:t>
            </a:r>
            <a:endParaRPr lang="zh-CN" altLang="en-US" dirty="0"/>
          </a:p>
        </p:txBody>
      </p:sp>
      <p:pic>
        <p:nvPicPr>
          <p:cNvPr id="1026" name="Picture 2" descr="Image result for trade-off"/>
          <p:cNvPicPr>
            <a:picLocks noChangeAspect="1" noChangeArrowheads="1"/>
          </p:cNvPicPr>
          <p:nvPr/>
        </p:nvPicPr>
        <p:blipFill>
          <a:blip r:embed="rId3"/>
          <a:srcRect/>
          <a:stretch>
            <a:fillRect/>
          </a:stretch>
        </p:blipFill>
        <p:spPr bwMode="auto">
          <a:xfrm>
            <a:off x="5857884" y="4857760"/>
            <a:ext cx="2371725" cy="1524001"/>
          </a:xfrm>
          <a:prstGeom prst="rect">
            <a:avLst/>
          </a:prstGeom>
          <a:noFill/>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15</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cost of a context switch</a:t>
            </a:r>
            <a:endParaRPr lang="zh-CN" altLang="en-US" dirty="0"/>
          </a:p>
        </p:txBody>
      </p:sp>
      <p:sp>
        <p:nvSpPr>
          <p:cNvPr id="3" name="内容占位符 2"/>
          <p:cNvSpPr>
            <a:spLocks noGrp="1"/>
          </p:cNvSpPr>
          <p:nvPr>
            <p:ph idx="1"/>
          </p:nvPr>
        </p:nvSpPr>
        <p:spPr>
          <a:xfrm>
            <a:off x="457200" y="1935480"/>
            <a:ext cx="8229600" cy="1279206"/>
          </a:xfrm>
        </p:spPr>
        <p:txBody>
          <a:bodyPr/>
          <a:lstStyle/>
          <a:p>
            <a:pPr>
              <a:buNone/>
            </a:pPr>
            <a:r>
              <a:rPr lang="en-US" altLang="zh-CN" dirty="0" smtClean="0"/>
              <a:t>Consider a simple clock-interrupt handler</a:t>
            </a:r>
          </a:p>
          <a:p>
            <a:pPr lvl="1"/>
            <a:r>
              <a:rPr lang="en-US" altLang="zh-CN" sz="2000" dirty="0" smtClean="0">
                <a:solidFill>
                  <a:srgbClr val="FF0000"/>
                </a:solidFill>
              </a:rPr>
              <a:t>direct costs</a:t>
            </a:r>
            <a:r>
              <a:rPr lang="en-US" altLang="zh-CN" sz="2000" dirty="0" smtClean="0"/>
              <a:t>: actual switch and executing code of the handler</a:t>
            </a:r>
          </a:p>
          <a:p>
            <a:pPr lvl="1"/>
            <a:r>
              <a:rPr lang="en-US" altLang="zh-CN" sz="2000" dirty="0" smtClean="0">
                <a:solidFill>
                  <a:srgbClr val="FF0000"/>
                </a:solidFill>
              </a:rPr>
              <a:t>indirect costs</a:t>
            </a:r>
            <a:r>
              <a:rPr lang="en-US" altLang="zh-CN" sz="2000" dirty="0" smtClean="0"/>
              <a:t>: other costs, notably caused by </a:t>
            </a:r>
            <a:r>
              <a:rPr lang="en-US" altLang="zh-CN" sz="2000" dirty="0" smtClean="0">
                <a:solidFill>
                  <a:srgbClr val="FF0000"/>
                </a:solidFill>
              </a:rPr>
              <a:t>messing up the cache</a:t>
            </a:r>
            <a:endParaRPr lang="zh-CN" altLang="en-US" sz="2000" dirty="0">
              <a:solidFill>
                <a:srgbClr val="FF000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147458" name="Picture 2"/>
          <p:cNvPicPr>
            <a:picLocks noChangeAspect="1" noChangeArrowheads="1"/>
          </p:cNvPicPr>
          <p:nvPr/>
        </p:nvPicPr>
        <p:blipFill>
          <a:blip r:embed="rId2"/>
          <a:srcRect/>
          <a:stretch>
            <a:fillRect/>
          </a:stretch>
        </p:blipFill>
        <p:spPr bwMode="auto">
          <a:xfrm>
            <a:off x="428596" y="3357562"/>
            <a:ext cx="8358214" cy="3000747"/>
          </a:xfrm>
          <a:prstGeom prst="rect">
            <a:avLst/>
          </a:prstGeom>
          <a:noFill/>
          <a:ln w="9525">
            <a:noFill/>
            <a:miter lim="800000"/>
            <a:headEnd/>
            <a:tailEnd/>
          </a:ln>
          <a:effectLst/>
        </p:spPr>
      </p:pic>
      <p:sp>
        <p:nvSpPr>
          <p:cNvPr id="8" name="灯片编号占位符 7"/>
          <p:cNvSpPr>
            <a:spLocks noGrp="1"/>
          </p:cNvSpPr>
          <p:nvPr>
            <p:ph type="sldNum" sz="quarter" idx="12"/>
          </p:nvPr>
        </p:nvSpPr>
        <p:spPr/>
        <p:txBody>
          <a:bodyPr/>
          <a:lstStyle/>
          <a:p>
            <a:fld id="{0C913308-F349-4B6D-A68A-DD1791B4A57B}" type="slidenum">
              <a:rPr lang="zh-CN" altLang="en-US" smtClean="0"/>
              <a:pPr/>
              <a:t>16</a:t>
            </a:fld>
            <a:r>
              <a:rPr lang="en-US" altLang="zh-CN" smtClean="0"/>
              <a:t>/83</a:t>
            </a:r>
            <a:endParaRPr lang="zh-CN" alt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Thread Implementation</a:t>
            </a:r>
            <a:endParaRPr lang="zh-CN" altLang="en-US" dirty="0"/>
          </a:p>
        </p:txBody>
      </p:sp>
      <p:sp>
        <p:nvSpPr>
          <p:cNvPr id="3" name="内容占位符 2"/>
          <p:cNvSpPr>
            <a:spLocks noGrp="1"/>
          </p:cNvSpPr>
          <p:nvPr>
            <p:ph idx="1"/>
          </p:nvPr>
        </p:nvSpPr>
        <p:spPr/>
        <p:txBody>
          <a:bodyPr>
            <a:normAutofit/>
          </a:bodyPr>
          <a:lstStyle/>
          <a:p>
            <a:pPr>
              <a:spcAft>
                <a:spcPts val="600"/>
              </a:spcAft>
            </a:pPr>
            <a:r>
              <a:rPr lang="en-US" altLang="zh-CN" dirty="0" smtClean="0"/>
              <a:t>Threads are often provided in the form of a </a:t>
            </a:r>
            <a:r>
              <a:rPr lang="en-US" altLang="zh-CN" dirty="0" smtClean="0">
                <a:solidFill>
                  <a:srgbClr val="7030A0"/>
                </a:solidFill>
              </a:rPr>
              <a:t>thread package</a:t>
            </a:r>
            <a:r>
              <a:rPr lang="en-US" altLang="zh-CN" dirty="0" smtClean="0"/>
              <a:t> which contains operations: </a:t>
            </a:r>
            <a:r>
              <a:rPr lang="en-US" altLang="zh-CN" u="sng" dirty="0" smtClean="0"/>
              <a:t>threads’ creation and destruction, synchronization variables</a:t>
            </a:r>
          </a:p>
          <a:p>
            <a:pPr>
              <a:spcAft>
                <a:spcPts val="600"/>
              </a:spcAft>
            </a:pPr>
            <a:r>
              <a:rPr lang="en-US" altLang="zh-CN" dirty="0" smtClean="0">
                <a:solidFill>
                  <a:srgbClr val="0070C0"/>
                </a:solidFill>
              </a:rPr>
              <a:t>Two approaches </a:t>
            </a:r>
            <a:r>
              <a:rPr lang="en-US" altLang="zh-CN" dirty="0" smtClean="0"/>
              <a:t>to implement a thread package: </a:t>
            </a:r>
          </a:p>
          <a:p>
            <a:pPr marL="850392" lvl="1" indent="-457200">
              <a:spcAft>
                <a:spcPts val="600"/>
              </a:spcAft>
              <a:buFont typeface="+mj-lt"/>
              <a:buAutoNum type="arabicPeriod"/>
            </a:pPr>
            <a:r>
              <a:rPr lang="en-US" altLang="zh-CN" dirty="0" smtClean="0"/>
              <a:t>To construct a </a:t>
            </a:r>
            <a:r>
              <a:rPr lang="en-US" altLang="zh-CN" dirty="0" smtClean="0">
                <a:solidFill>
                  <a:srgbClr val="FF0000"/>
                </a:solidFill>
              </a:rPr>
              <a:t>thread library</a:t>
            </a:r>
            <a:r>
              <a:rPr lang="en-US" altLang="zh-CN" dirty="0" smtClean="0"/>
              <a:t> that is executed entirely in user mode (</a:t>
            </a:r>
            <a:r>
              <a:rPr lang="en-US" altLang="zh-CN" dirty="0" smtClean="0">
                <a:solidFill>
                  <a:srgbClr val="0070C0"/>
                </a:solidFill>
              </a:rPr>
              <a:t>user-level threads</a:t>
            </a:r>
            <a:r>
              <a:rPr lang="en-US" altLang="zh-CN" dirty="0" smtClean="0"/>
              <a:t>)</a:t>
            </a:r>
          </a:p>
          <a:p>
            <a:pPr marL="850392" lvl="1" indent="-457200">
              <a:spcAft>
                <a:spcPts val="600"/>
              </a:spcAft>
              <a:buFont typeface="+mj-lt"/>
              <a:buAutoNum type="arabicPeriod"/>
            </a:pPr>
            <a:r>
              <a:rPr lang="en-US" altLang="zh-CN" dirty="0" smtClean="0"/>
              <a:t>To have the </a:t>
            </a:r>
            <a:r>
              <a:rPr lang="en-US" altLang="zh-CN" dirty="0" smtClean="0">
                <a:solidFill>
                  <a:srgbClr val="FF0000"/>
                </a:solidFill>
              </a:rPr>
              <a:t>kernel</a:t>
            </a:r>
            <a:r>
              <a:rPr lang="en-US" altLang="zh-CN" dirty="0" smtClean="0"/>
              <a:t> be </a:t>
            </a:r>
            <a:r>
              <a:rPr lang="en-US" altLang="zh-CN" dirty="0" smtClean="0">
                <a:solidFill>
                  <a:srgbClr val="FF0000"/>
                </a:solidFill>
              </a:rPr>
              <a:t>aware</a:t>
            </a:r>
            <a:r>
              <a:rPr lang="en-US" altLang="zh-CN" dirty="0" smtClean="0"/>
              <a:t> of threads and schedule them (</a:t>
            </a:r>
            <a:r>
              <a:rPr lang="en-US" altLang="zh-CN" dirty="0" smtClean="0">
                <a:solidFill>
                  <a:srgbClr val="0070C0"/>
                </a:solidFill>
              </a:rPr>
              <a:t>kernel-level threads</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17</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620688"/>
            <a:ext cx="8229600" cy="1224136"/>
          </a:xfrm>
        </p:spPr>
        <p:txBody>
          <a:bodyPr>
            <a:noAutofit/>
          </a:bodyPr>
          <a:lstStyle/>
          <a:p>
            <a:r>
              <a:rPr lang="en-US" altLang="zh-CN" sz="4000" dirty="0" smtClean="0"/>
              <a:t>User-level Threads (ULT)</a:t>
            </a:r>
            <a:br>
              <a:rPr lang="en-US" altLang="zh-CN" sz="4000" dirty="0" smtClean="0"/>
            </a:br>
            <a:r>
              <a:rPr lang="en-US" altLang="zh-CN" sz="4000" dirty="0" smtClean="0"/>
              <a:t>– Thread Libraries</a:t>
            </a:r>
            <a:endParaRPr lang="zh-CN" altLang="en-US" sz="4000" dirty="0"/>
          </a:p>
        </p:txBody>
      </p:sp>
      <p:sp>
        <p:nvSpPr>
          <p:cNvPr id="3" name="内容占位符 2"/>
          <p:cNvSpPr>
            <a:spLocks noGrp="1"/>
          </p:cNvSpPr>
          <p:nvPr>
            <p:ph idx="1"/>
          </p:nvPr>
        </p:nvSpPr>
        <p:spPr/>
        <p:txBody>
          <a:bodyPr>
            <a:normAutofit fontScale="92500" lnSpcReduction="10000"/>
          </a:bodyPr>
          <a:lstStyle/>
          <a:p>
            <a:pPr>
              <a:spcAft>
                <a:spcPts val="600"/>
              </a:spcAft>
              <a:buClr>
                <a:srgbClr val="FF0000"/>
              </a:buClr>
              <a:buFont typeface="Wingdings"/>
              <a:buChar char="J"/>
            </a:pPr>
            <a:r>
              <a:rPr lang="en-US" altLang="zh-CN" dirty="0" smtClean="0"/>
              <a:t>All operations can be completely handled </a:t>
            </a:r>
            <a:r>
              <a:rPr lang="en-US" altLang="zh-CN" dirty="0" smtClean="0">
                <a:solidFill>
                  <a:srgbClr val="0070C0"/>
                </a:solidFill>
              </a:rPr>
              <a:t>within a single process </a:t>
            </a:r>
            <a:r>
              <a:rPr lang="en-US" altLang="zh-CN" dirty="0" smtClean="0">
                <a:solidFill>
                  <a:srgbClr val="FF0000"/>
                </a:solidFill>
                <a:sym typeface="Wingdings"/>
              </a:rPr>
              <a:t> </a:t>
            </a:r>
            <a:r>
              <a:rPr lang="en-US" altLang="zh-CN" dirty="0" smtClean="0"/>
              <a:t>implementations are efficient.</a:t>
            </a:r>
          </a:p>
          <a:p>
            <a:pPr lvl="1">
              <a:spcAft>
                <a:spcPts val="600"/>
              </a:spcAft>
              <a:buClr>
                <a:srgbClr val="FF0000"/>
              </a:buClr>
              <a:buFont typeface="Wingdings"/>
              <a:buChar char="J"/>
            </a:pPr>
            <a:r>
              <a:rPr lang="en-US" altLang="zh-CN" sz="2200" dirty="0" smtClean="0">
                <a:solidFill>
                  <a:srgbClr val="FF0000"/>
                </a:solidFill>
                <a:sym typeface="Wingdings"/>
              </a:rPr>
              <a:t>Cheap</a:t>
            </a:r>
            <a:r>
              <a:rPr lang="en-US" altLang="zh-CN" sz="2200" dirty="0" smtClean="0">
                <a:sym typeface="Wingdings"/>
              </a:rPr>
              <a:t> to create and destroy threads</a:t>
            </a:r>
          </a:p>
          <a:p>
            <a:pPr lvl="1">
              <a:spcAft>
                <a:spcPts val="600"/>
              </a:spcAft>
              <a:buClr>
                <a:srgbClr val="FF0000"/>
              </a:buClr>
              <a:buFont typeface="Wingdings"/>
              <a:buChar char="J"/>
            </a:pPr>
            <a:r>
              <a:rPr lang="en-US" altLang="zh-CN" sz="2200" dirty="0" smtClean="0">
                <a:solidFill>
                  <a:srgbClr val="FF0000"/>
                </a:solidFill>
                <a:sym typeface="Wingdings"/>
              </a:rPr>
              <a:t>Cheap</a:t>
            </a:r>
            <a:r>
              <a:rPr lang="en-US" altLang="zh-CN" sz="2200" dirty="0" smtClean="0">
                <a:sym typeface="Wingdings"/>
              </a:rPr>
              <a:t> thread context switching</a:t>
            </a:r>
          </a:p>
          <a:p>
            <a:pPr>
              <a:spcAft>
                <a:spcPts val="600"/>
              </a:spcAft>
              <a:buFont typeface="Wingdings"/>
              <a:buChar char="L"/>
            </a:pPr>
            <a:r>
              <a:rPr lang="en-US" altLang="zh-CN" dirty="0" smtClean="0">
                <a:sym typeface="Wingdings"/>
              </a:rPr>
              <a:t> </a:t>
            </a:r>
            <a:r>
              <a:rPr lang="en-US" altLang="zh-CN" dirty="0" smtClean="0">
                <a:solidFill>
                  <a:srgbClr val="0070C0"/>
                </a:solidFill>
              </a:rPr>
              <a:t>All </a:t>
            </a:r>
            <a:r>
              <a:rPr lang="en-US" altLang="zh-CN" dirty="0" smtClean="0"/>
              <a:t>services provided by the kernel are done </a:t>
            </a:r>
            <a:r>
              <a:rPr lang="en-US" altLang="zh-CN" dirty="0" smtClean="0">
                <a:solidFill>
                  <a:srgbClr val="0070C0"/>
                </a:solidFill>
              </a:rPr>
              <a:t>on behalf of the process in which a thread resides </a:t>
            </a:r>
            <a:r>
              <a:rPr lang="en-US" altLang="zh-CN" dirty="0" smtClean="0">
                <a:solidFill>
                  <a:srgbClr val="FF0000"/>
                </a:solidFill>
                <a:sym typeface="Wingdings"/>
              </a:rPr>
              <a:t></a:t>
            </a:r>
            <a:r>
              <a:rPr lang="en-US" altLang="zh-CN" dirty="0" smtClean="0"/>
              <a:t> if the kernel decides to block a thread, the entire process will be blocked.</a:t>
            </a:r>
          </a:p>
          <a:p>
            <a:pPr>
              <a:spcAft>
                <a:spcPts val="600"/>
              </a:spcAft>
              <a:buFont typeface="Wingdings"/>
              <a:buChar char="L"/>
            </a:pPr>
            <a:r>
              <a:rPr lang="en-US" altLang="zh-CN" dirty="0" smtClean="0"/>
              <a:t>Threads are used when there are lots of external events: </a:t>
            </a:r>
            <a:r>
              <a:rPr lang="en-US" altLang="zh-CN" dirty="0" smtClean="0">
                <a:solidFill>
                  <a:srgbClr val="0070C0"/>
                </a:solidFill>
              </a:rPr>
              <a:t>threads block on a per-event basis </a:t>
            </a:r>
            <a:r>
              <a:rPr lang="en-US" altLang="zh-CN" dirty="0" smtClean="0">
                <a:solidFill>
                  <a:srgbClr val="FF0000"/>
                </a:solidFill>
                <a:sym typeface="Wingdings"/>
              </a:rPr>
              <a:t></a:t>
            </a:r>
            <a:r>
              <a:rPr lang="en-US" altLang="zh-CN" dirty="0" smtClean="0"/>
              <a:t> if the kernel can’t distinguish threads, how can it support signaling events to them?</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图片 6" descr="pros_cons.jpg"/>
          <p:cNvPicPr>
            <a:picLocks noChangeAspect="1"/>
          </p:cNvPicPr>
          <p:nvPr/>
        </p:nvPicPr>
        <p:blipFill>
          <a:blip r:embed="rId3" cstate="print"/>
          <a:stretch>
            <a:fillRect/>
          </a:stretch>
        </p:blipFill>
        <p:spPr>
          <a:xfrm>
            <a:off x="7740352" y="764704"/>
            <a:ext cx="1200150" cy="1200150"/>
          </a:xfrm>
          <a:prstGeom prst="rect">
            <a:avLst/>
          </a:prstGeom>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18</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296144"/>
          </a:xfrm>
        </p:spPr>
        <p:txBody>
          <a:bodyPr>
            <a:normAutofit/>
          </a:bodyPr>
          <a:lstStyle/>
          <a:p>
            <a:r>
              <a:rPr lang="en-US" altLang="zh-CN" sz="4000" dirty="0" smtClean="0"/>
              <a:t>Kernel-level Threads (KLT) </a:t>
            </a:r>
            <a:br>
              <a:rPr lang="en-US" altLang="zh-CN" sz="4000" dirty="0" smtClean="0"/>
            </a:br>
            <a:r>
              <a:rPr lang="en-US" altLang="zh-CN" sz="4000" dirty="0" smtClean="0"/>
              <a:t>– System Calls</a:t>
            </a:r>
            <a:endParaRPr lang="zh-CN" altLang="en-US" sz="4000" dirty="0"/>
          </a:p>
        </p:txBody>
      </p:sp>
      <p:sp>
        <p:nvSpPr>
          <p:cNvPr id="3" name="内容占位符 2"/>
          <p:cNvSpPr>
            <a:spLocks noGrp="1"/>
          </p:cNvSpPr>
          <p:nvPr>
            <p:ph idx="1"/>
          </p:nvPr>
        </p:nvSpPr>
        <p:spPr>
          <a:xfrm>
            <a:off x="457200" y="2996952"/>
            <a:ext cx="8229600" cy="3672408"/>
          </a:xfrm>
        </p:spPr>
        <p:txBody>
          <a:bodyPr>
            <a:noAutofit/>
          </a:bodyPr>
          <a:lstStyle/>
          <a:p>
            <a:pPr>
              <a:spcAft>
                <a:spcPts val="300"/>
              </a:spcAft>
              <a:buClr>
                <a:srgbClr val="FF0000"/>
              </a:buClr>
              <a:buFont typeface="Wingdings"/>
              <a:buChar char="J"/>
            </a:pPr>
            <a:r>
              <a:rPr lang="en-US" altLang="zh-CN" sz="2200" dirty="0" smtClean="0"/>
              <a:t>Operations that block a thread are no longer a problem: </a:t>
            </a:r>
            <a:r>
              <a:rPr lang="en-US" altLang="zh-CN" sz="2200" dirty="0" smtClean="0">
                <a:solidFill>
                  <a:srgbClr val="0070C0"/>
                </a:solidFill>
              </a:rPr>
              <a:t>the kernel schedules another available thread </a:t>
            </a:r>
            <a:r>
              <a:rPr lang="en-US" altLang="zh-CN" sz="2200" u="sng" dirty="0" smtClean="0"/>
              <a:t>within the same process</a:t>
            </a:r>
            <a:r>
              <a:rPr lang="en-US" altLang="zh-CN" sz="2200" dirty="0" smtClean="0"/>
              <a:t>.</a:t>
            </a:r>
          </a:p>
          <a:p>
            <a:pPr>
              <a:spcAft>
                <a:spcPts val="300"/>
              </a:spcAft>
              <a:buClr>
                <a:srgbClr val="FF0000"/>
              </a:buClr>
              <a:buFont typeface="Wingdings"/>
              <a:buChar char="J"/>
            </a:pPr>
            <a:r>
              <a:rPr lang="en-US" altLang="zh-CN" sz="2200" dirty="0" smtClean="0"/>
              <a:t>Handling external events is simple: the </a:t>
            </a:r>
            <a:r>
              <a:rPr lang="en-US" altLang="zh-CN" sz="2200" dirty="0" smtClean="0">
                <a:solidFill>
                  <a:srgbClr val="0070C0"/>
                </a:solidFill>
              </a:rPr>
              <a:t>kernel</a:t>
            </a:r>
            <a:r>
              <a:rPr lang="en-US" altLang="zh-CN" sz="2200" dirty="0" smtClean="0"/>
              <a:t> (which catches all events) </a:t>
            </a:r>
            <a:r>
              <a:rPr lang="en-US" altLang="zh-CN" sz="2200" dirty="0" smtClean="0">
                <a:solidFill>
                  <a:srgbClr val="0070C0"/>
                </a:solidFill>
              </a:rPr>
              <a:t>schedules the thread associated with the event</a:t>
            </a:r>
            <a:r>
              <a:rPr lang="en-US" altLang="zh-CN" sz="2200" dirty="0" smtClean="0"/>
              <a:t>.</a:t>
            </a:r>
            <a:endParaRPr lang="en-US" altLang="zh-CN" sz="2200" dirty="0" smtClean="0">
              <a:sym typeface="Wingdings"/>
            </a:endParaRPr>
          </a:p>
          <a:p>
            <a:pPr>
              <a:spcAft>
                <a:spcPts val="300"/>
              </a:spcAft>
              <a:buFont typeface="Wingdings"/>
              <a:buChar char="L"/>
            </a:pPr>
            <a:r>
              <a:rPr lang="en-US" altLang="zh-CN" sz="2200" dirty="0" smtClean="0"/>
              <a:t>The big problem is the </a:t>
            </a:r>
            <a:r>
              <a:rPr lang="en-US" altLang="zh-CN" sz="2200" dirty="0" smtClean="0">
                <a:solidFill>
                  <a:srgbClr val="0070C0"/>
                </a:solidFill>
              </a:rPr>
              <a:t>loss of efficiency </a:t>
            </a:r>
            <a:r>
              <a:rPr lang="en-US" altLang="zh-CN" sz="2200" dirty="0" smtClean="0"/>
              <a:t>due to the fact that each thread operation requires a trap to the kernel. </a:t>
            </a:r>
          </a:p>
          <a:p>
            <a:pPr lvl="1">
              <a:spcAft>
                <a:spcPts val="300"/>
              </a:spcAft>
              <a:buFont typeface="Wingdings"/>
              <a:buChar char="L"/>
            </a:pPr>
            <a:r>
              <a:rPr lang="en-US" altLang="zh-CN" sz="2000" dirty="0" smtClean="0">
                <a:solidFill>
                  <a:srgbClr val="FF0000"/>
                </a:solidFill>
              </a:rPr>
              <a:t>Switching thread contexts </a:t>
            </a:r>
            <a:r>
              <a:rPr lang="en-US" altLang="zh-CN" sz="2000" dirty="0" smtClean="0"/>
              <a:t>may become </a:t>
            </a:r>
            <a:r>
              <a:rPr lang="en-US" altLang="zh-CN" sz="2000" dirty="0" smtClean="0">
                <a:solidFill>
                  <a:srgbClr val="FF0000"/>
                </a:solidFill>
              </a:rPr>
              <a:t>as expensive as </a:t>
            </a:r>
            <a:r>
              <a:rPr lang="en-US" altLang="zh-CN" sz="2000" dirty="0" smtClean="0"/>
              <a:t>switching </a:t>
            </a:r>
            <a:r>
              <a:rPr lang="en-US" altLang="zh-CN" sz="2000" dirty="0" smtClean="0">
                <a:solidFill>
                  <a:srgbClr val="FF0000"/>
                </a:solidFill>
              </a:rPr>
              <a:t>process contexts</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TextBox 6"/>
          <p:cNvSpPr txBox="1"/>
          <p:nvPr/>
        </p:nvSpPr>
        <p:spPr>
          <a:xfrm>
            <a:off x="467545" y="1700808"/>
            <a:ext cx="8208912" cy="1200329"/>
          </a:xfrm>
          <a:prstGeom prst="rect">
            <a:avLst/>
          </a:prstGeom>
          <a:noFill/>
        </p:spPr>
        <p:txBody>
          <a:bodyPr wrap="square" rtlCol="0">
            <a:spAutoFit/>
          </a:bodyPr>
          <a:lstStyle/>
          <a:p>
            <a:r>
              <a:rPr lang="en-US" altLang="zh-CN" sz="2400" dirty="0" smtClean="0"/>
              <a:t>The whole idea is to have the kernel contain the implementation of a thread package. </a:t>
            </a:r>
            <a:r>
              <a:rPr lang="en-US" altLang="zh-CN" sz="2400" dirty="0" smtClean="0">
                <a:sym typeface="Wingdings"/>
              </a:rPr>
              <a:t> </a:t>
            </a:r>
            <a:r>
              <a:rPr lang="en-US" altLang="zh-CN" sz="2400" dirty="0" smtClean="0"/>
              <a:t>This means that </a:t>
            </a:r>
            <a:r>
              <a:rPr lang="en-US" altLang="zh-CN" sz="2400" dirty="0" smtClean="0">
                <a:solidFill>
                  <a:srgbClr val="0070C0"/>
                </a:solidFill>
              </a:rPr>
              <a:t>all </a:t>
            </a:r>
            <a:r>
              <a:rPr lang="en-US" altLang="zh-CN" sz="2400" dirty="0" smtClean="0"/>
              <a:t>operations return as system calls </a:t>
            </a:r>
            <a:endParaRPr lang="zh-CN" altLang="en-US" sz="2400" dirty="0"/>
          </a:p>
        </p:txBody>
      </p:sp>
      <p:pic>
        <p:nvPicPr>
          <p:cNvPr id="8" name="图片 7" descr="pros_cons.jpg"/>
          <p:cNvPicPr>
            <a:picLocks noChangeAspect="1"/>
          </p:cNvPicPr>
          <p:nvPr/>
        </p:nvPicPr>
        <p:blipFill>
          <a:blip r:embed="rId2" cstate="print"/>
          <a:stretch>
            <a:fillRect/>
          </a:stretch>
        </p:blipFill>
        <p:spPr>
          <a:xfrm>
            <a:off x="7740352" y="620688"/>
            <a:ext cx="1200150" cy="1200150"/>
          </a:xfrm>
          <a:prstGeom prst="rect">
            <a:avLst/>
          </a:prstGeom>
        </p:spPr>
      </p:pic>
      <p:sp>
        <p:nvSpPr>
          <p:cNvPr id="10" name="灯片编号占位符 9"/>
          <p:cNvSpPr>
            <a:spLocks noGrp="1"/>
          </p:cNvSpPr>
          <p:nvPr>
            <p:ph type="sldNum" sz="quarter" idx="12"/>
          </p:nvPr>
        </p:nvSpPr>
        <p:spPr/>
        <p:txBody>
          <a:bodyPr/>
          <a:lstStyle/>
          <a:p>
            <a:fld id="{0C913308-F349-4B6D-A68A-DD1791B4A57B}" type="slidenum">
              <a:rPr lang="zh-CN" altLang="en-US" smtClean="0"/>
              <a:pPr/>
              <a:t>19</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 3 – Processes: Outline</a:t>
            </a:r>
            <a:endParaRPr lang="zh-CN" altLang="en-US" dirty="0"/>
          </a:p>
        </p:txBody>
      </p:sp>
      <p:sp>
        <p:nvSpPr>
          <p:cNvPr id="3" name="内容占位符 2"/>
          <p:cNvSpPr>
            <a:spLocks noGrp="1"/>
          </p:cNvSpPr>
          <p:nvPr>
            <p:ph idx="1"/>
          </p:nvPr>
        </p:nvSpPr>
        <p:spPr/>
        <p:txBody>
          <a:bodyPr/>
          <a:lstStyle/>
          <a:p>
            <a:r>
              <a:rPr lang="en-US" altLang="zh-CN" dirty="0" smtClean="0"/>
              <a:t>Threads</a:t>
            </a:r>
          </a:p>
          <a:p>
            <a:r>
              <a:rPr lang="en-US" altLang="zh-CN" dirty="0" smtClean="0"/>
              <a:t>Virtualization</a:t>
            </a:r>
          </a:p>
          <a:p>
            <a:r>
              <a:rPr lang="en-US" altLang="zh-CN" dirty="0" smtClean="0"/>
              <a:t>Clients</a:t>
            </a:r>
          </a:p>
          <a:p>
            <a:r>
              <a:rPr lang="en-US" altLang="zh-CN" dirty="0" smtClean="0"/>
              <a:t>Servers</a:t>
            </a:r>
          </a:p>
          <a:p>
            <a:r>
              <a:rPr lang="en-US" altLang="zh-CN" dirty="0" smtClean="0"/>
              <a:t>Code migration</a:t>
            </a:r>
          </a:p>
          <a:p>
            <a:r>
              <a:rPr lang="en-US" altLang="zh-CN" dirty="0" smtClean="0"/>
              <a:t>Summary</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5796135" y="4293096"/>
            <a:ext cx="2471738" cy="2143125"/>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2</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0" end="0"/>
                                            </p:txEl>
                                          </p:spTgt>
                                        </p:tgtEl>
                                        <p:attrNameLst>
                                          <p:attrName>style.color</p:attrName>
                                        </p:attrNameLst>
                                      </p:cBhvr>
                                      <p:to>
                                        <a:srgbClr val="D7170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507288" cy="1143000"/>
          </a:xfrm>
        </p:spPr>
        <p:txBody>
          <a:bodyPr>
            <a:normAutofit fontScale="90000"/>
          </a:bodyPr>
          <a:lstStyle/>
          <a:p>
            <a:r>
              <a:rPr lang="en-US" altLang="zh-CN" dirty="0" smtClean="0"/>
              <a:t>Hybrid form of user-level and kernel-level threads (Solaris Threads)</a:t>
            </a:r>
            <a:endParaRPr lang="zh-CN" altLang="en-US" dirty="0"/>
          </a:p>
        </p:txBody>
      </p:sp>
      <p:sp>
        <p:nvSpPr>
          <p:cNvPr id="3" name="内容占位符 2"/>
          <p:cNvSpPr>
            <a:spLocks noGrp="1"/>
          </p:cNvSpPr>
          <p:nvPr>
            <p:ph idx="1"/>
          </p:nvPr>
        </p:nvSpPr>
        <p:spPr>
          <a:xfrm>
            <a:off x="457200" y="1935480"/>
            <a:ext cx="8229600" cy="1133480"/>
          </a:xfrm>
        </p:spPr>
        <p:txBody>
          <a:bodyPr>
            <a:normAutofit/>
          </a:bodyPr>
          <a:lstStyle/>
          <a:p>
            <a:r>
              <a:rPr lang="en-US" altLang="zh-CN" dirty="0" smtClean="0"/>
              <a:t>Introduce a two-level threading approach: </a:t>
            </a:r>
            <a:r>
              <a:rPr lang="en-US" altLang="zh-CN" dirty="0" smtClean="0">
                <a:solidFill>
                  <a:srgbClr val="0070C0"/>
                </a:solidFill>
              </a:rPr>
              <a:t>lightweight processes (LWP) </a:t>
            </a:r>
            <a:r>
              <a:rPr lang="en-US" altLang="zh-CN" dirty="0" smtClean="0"/>
              <a:t>that</a:t>
            </a:r>
            <a:r>
              <a:rPr lang="zh-CN" altLang="en-US" dirty="0" smtClean="0"/>
              <a:t> </a:t>
            </a:r>
            <a:r>
              <a:rPr lang="en-US" altLang="zh-CN" dirty="0" smtClean="0"/>
              <a:t>can execute user-level threads.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1026" name="Picture 2" descr="03-02"/>
          <p:cNvPicPr>
            <a:picLocks noChangeAspect="1" noChangeArrowheads="1"/>
          </p:cNvPicPr>
          <p:nvPr/>
        </p:nvPicPr>
        <p:blipFill>
          <a:blip r:embed="rId3" cstate="print"/>
          <a:srcRect/>
          <a:stretch>
            <a:fillRect/>
          </a:stretch>
        </p:blipFill>
        <p:spPr bwMode="auto">
          <a:xfrm>
            <a:off x="611560" y="2996952"/>
            <a:ext cx="7851775" cy="3190875"/>
          </a:xfrm>
          <a:prstGeom prst="rect">
            <a:avLst/>
          </a:prstGeom>
          <a:noFill/>
        </p:spPr>
      </p:pic>
      <p:sp>
        <p:nvSpPr>
          <p:cNvPr id="9" name="灯片编号占位符 8"/>
          <p:cNvSpPr>
            <a:spLocks noGrp="1"/>
          </p:cNvSpPr>
          <p:nvPr>
            <p:ph type="sldNum" sz="quarter" idx="12"/>
          </p:nvPr>
        </p:nvSpPr>
        <p:spPr/>
        <p:txBody>
          <a:bodyPr/>
          <a:lstStyle/>
          <a:p>
            <a:fld id="{0C913308-F349-4B6D-A68A-DD1791B4A57B}" type="slidenum">
              <a:rPr lang="zh-CN" altLang="en-US" smtClean="0"/>
              <a:pPr/>
              <a:t>20</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636680"/>
          </a:xfrm>
        </p:spPr>
        <p:txBody>
          <a:bodyPr>
            <a:normAutofit fontScale="90000"/>
          </a:bodyPr>
          <a:lstStyle/>
          <a:p>
            <a:r>
              <a:rPr lang="en-US" altLang="zh-CN" dirty="0" smtClean="0"/>
              <a:t>Solaris Threads (1)</a:t>
            </a:r>
            <a:endParaRPr lang="zh-CN" altLang="en-US" dirty="0"/>
          </a:p>
        </p:txBody>
      </p:sp>
      <p:sp>
        <p:nvSpPr>
          <p:cNvPr id="3" name="内容占位符 2"/>
          <p:cNvSpPr>
            <a:spLocks noGrp="1"/>
          </p:cNvSpPr>
          <p:nvPr>
            <p:ph idx="1"/>
          </p:nvPr>
        </p:nvSpPr>
        <p:spPr>
          <a:xfrm>
            <a:off x="457200" y="1484784"/>
            <a:ext cx="8229600" cy="1421512"/>
          </a:xfrm>
        </p:spPr>
        <p:txBody>
          <a:bodyPr>
            <a:normAutofit fontScale="77500" lnSpcReduction="20000"/>
          </a:bodyPr>
          <a:lstStyle/>
          <a:p>
            <a:r>
              <a:rPr lang="en-US" altLang="zh-CN" dirty="0" smtClean="0"/>
              <a:t>LWPs bridge the user level and the kernel level, which are located between the ULTs and KLTs. These </a:t>
            </a:r>
            <a:r>
              <a:rPr lang="en-US" altLang="zh-CN" dirty="0" smtClean="0">
                <a:solidFill>
                  <a:srgbClr val="FF0000"/>
                </a:solidFill>
              </a:rPr>
              <a:t>LWPs</a:t>
            </a:r>
            <a:r>
              <a:rPr lang="en-US" altLang="zh-CN" dirty="0" smtClean="0"/>
              <a:t> serve as a "</a:t>
            </a:r>
            <a:r>
              <a:rPr lang="en-US" altLang="zh-CN" dirty="0" smtClean="0">
                <a:solidFill>
                  <a:srgbClr val="FF0000"/>
                </a:solidFill>
              </a:rPr>
              <a:t>Virtual CPUs</a:t>
            </a:r>
            <a:r>
              <a:rPr lang="en-US" altLang="zh-CN" dirty="0" smtClean="0"/>
              <a:t>" where user-threads can run. </a:t>
            </a:r>
          </a:p>
          <a:p>
            <a:r>
              <a:rPr lang="en-US" altLang="zh-CN" dirty="0" smtClean="0">
                <a:solidFill>
                  <a:srgbClr val="FF0000"/>
                </a:solidFill>
              </a:rPr>
              <a:t>Each process contains one or more LWP.</a:t>
            </a:r>
            <a:r>
              <a:rPr lang="en-US" altLang="zh-CN" dirty="0" smtClean="0"/>
              <a:t> </a:t>
            </a:r>
            <a:r>
              <a:rPr lang="en-US" altLang="zh-CN" dirty="0" smtClean="0">
                <a:solidFill>
                  <a:srgbClr val="0070C0"/>
                </a:solidFill>
              </a:rPr>
              <a:t>Each LWP supports one or more ULTs and maps to exactly one KLT.</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3</a:t>
            </a:r>
            <a:endParaRPr lang="zh-CN" altLang="en-US" dirty="0"/>
          </a:p>
        </p:txBody>
      </p:sp>
      <p:pic>
        <p:nvPicPr>
          <p:cNvPr id="8" name="图片 7" descr="solaris_thr.gif"/>
          <p:cNvPicPr>
            <a:picLocks noChangeAspect="1"/>
          </p:cNvPicPr>
          <p:nvPr/>
        </p:nvPicPr>
        <p:blipFill>
          <a:blip r:embed="rId3" cstate="print"/>
          <a:stretch>
            <a:fillRect/>
          </a:stretch>
        </p:blipFill>
        <p:spPr>
          <a:xfrm>
            <a:off x="179512" y="2924944"/>
            <a:ext cx="5455920" cy="3566160"/>
          </a:xfrm>
          <a:prstGeom prst="rect">
            <a:avLst/>
          </a:prstGeom>
        </p:spPr>
      </p:pic>
      <p:sp>
        <p:nvSpPr>
          <p:cNvPr id="9" name="矩形 8"/>
          <p:cNvSpPr/>
          <p:nvPr/>
        </p:nvSpPr>
        <p:spPr>
          <a:xfrm>
            <a:off x="5724128" y="2996952"/>
            <a:ext cx="3096344" cy="350865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spcBef>
                <a:spcPts val="1200"/>
              </a:spcBef>
            </a:pPr>
            <a:r>
              <a:rPr lang="en-US" altLang="zh-CN" sz="1600" dirty="0" smtClean="0">
                <a:solidFill>
                  <a:srgbClr val="7030A0"/>
                </a:solidFill>
              </a:rPr>
              <a:t>KLT: </a:t>
            </a:r>
            <a:r>
              <a:rPr lang="en-US" altLang="zh-CN" sz="1600" dirty="0" smtClean="0"/>
              <a:t>The object that gets </a:t>
            </a:r>
            <a:r>
              <a:rPr lang="en-US" altLang="zh-CN" sz="1600" u="sng" dirty="0" smtClean="0"/>
              <a:t>scheduled and executed on a processor. </a:t>
            </a:r>
          </a:p>
          <a:p>
            <a:pPr>
              <a:spcBef>
                <a:spcPts val="1200"/>
              </a:spcBef>
            </a:pPr>
            <a:r>
              <a:rPr lang="en-US" altLang="zh-CN" sz="1600" dirty="0" smtClean="0">
                <a:solidFill>
                  <a:srgbClr val="7030A0"/>
                </a:solidFill>
              </a:rPr>
              <a:t>ULT:</a:t>
            </a:r>
            <a:r>
              <a:rPr lang="en-US" altLang="zh-CN" sz="1600" dirty="0" smtClean="0"/>
              <a:t> The user-level (non-kernel) thread state maintained within a user process. </a:t>
            </a:r>
          </a:p>
          <a:p>
            <a:pPr>
              <a:spcBef>
                <a:spcPts val="1200"/>
              </a:spcBef>
            </a:pPr>
            <a:r>
              <a:rPr lang="en-US" altLang="zh-CN" sz="1600" dirty="0" smtClean="0">
                <a:solidFill>
                  <a:srgbClr val="7030A0"/>
                </a:solidFill>
              </a:rPr>
              <a:t>Process:  </a:t>
            </a:r>
            <a:r>
              <a:rPr lang="en-US" altLang="zh-CN" sz="1600" dirty="0" smtClean="0"/>
              <a:t>The executable form of a program; the execution environment for a user program. </a:t>
            </a:r>
          </a:p>
          <a:p>
            <a:pPr>
              <a:spcBef>
                <a:spcPts val="1200"/>
              </a:spcBef>
            </a:pPr>
            <a:r>
              <a:rPr lang="en-US" altLang="zh-CN" sz="1600" dirty="0" smtClean="0">
                <a:solidFill>
                  <a:srgbClr val="7030A0"/>
                </a:solidFill>
              </a:rPr>
              <a:t>LWP:  </a:t>
            </a:r>
            <a:r>
              <a:rPr lang="en-US" altLang="zh-CN" sz="1600" dirty="0" smtClean="0"/>
              <a:t>The </a:t>
            </a:r>
            <a:r>
              <a:rPr lang="en-US" altLang="zh-CN" sz="1600" dirty="0" smtClean="0">
                <a:solidFill>
                  <a:srgbClr val="FF0000"/>
                </a:solidFill>
              </a:rPr>
              <a:t>kernel-visible execution</a:t>
            </a:r>
            <a:r>
              <a:rPr lang="en-US" altLang="zh-CN" sz="1600" dirty="0" smtClean="0"/>
              <a:t> context for a user thread.</a:t>
            </a:r>
            <a:endParaRPr lang="zh-CN" altLang="en-US" sz="1600"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21</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To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The Solaris kernel is multithreaded</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971600" y="2132856"/>
            <a:ext cx="7143750" cy="3971925"/>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22</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80696"/>
          </a:xfrm>
        </p:spPr>
        <p:txBody>
          <a:bodyPr>
            <a:normAutofit fontScale="90000"/>
          </a:bodyPr>
          <a:lstStyle/>
          <a:p>
            <a:r>
              <a:rPr lang="en-US" altLang="zh-CN" dirty="0" smtClean="0"/>
              <a:t>Solaris Threads (2)</a:t>
            </a:r>
            <a:endParaRPr lang="zh-CN" altLang="en-US" dirty="0"/>
          </a:p>
        </p:txBody>
      </p:sp>
      <p:sp>
        <p:nvSpPr>
          <p:cNvPr id="3" name="内容占位符 2"/>
          <p:cNvSpPr>
            <a:spLocks noGrp="1"/>
          </p:cNvSpPr>
          <p:nvPr>
            <p:ph idx="1"/>
          </p:nvPr>
        </p:nvSpPr>
        <p:spPr>
          <a:xfrm>
            <a:off x="457200" y="1556792"/>
            <a:ext cx="8229600" cy="4752528"/>
          </a:xfrm>
        </p:spPr>
        <p:txBody>
          <a:bodyPr>
            <a:normAutofit/>
          </a:bodyPr>
          <a:lstStyle/>
          <a:p>
            <a:pPr>
              <a:spcBef>
                <a:spcPts val="1200"/>
              </a:spcBef>
            </a:pPr>
            <a:r>
              <a:rPr lang="en-US" altLang="zh-CN" dirty="0" smtClean="0"/>
              <a:t>Solaris executes </a:t>
            </a:r>
            <a:r>
              <a:rPr lang="en-US" altLang="zh-CN" u="sng" dirty="0" smtClean="0"/>
              <a:t>kernel threads for </a:t>
            </a:r>
            <a:r>
              <a:rPr lang="en-US" altLang="zh-CN" u="sng" dirty="0" smtClean="0">
                <a:solidFill>
                  <a:srgbClr val="7030A0"/>
                </a:solidFill>
              </a:rPr>
              <a:t>kernel-related </a:t>
            </a:r>
            <a:r>
              <a:rPr lang="en-US" altLang="zh-CN" u="sng" dirty="0" smtClean="0"/>
              <a:t>tasks </a:t>
            </a:r>
          </a:p>
          <a:p>
            <a:pPr lvl="1">
              <a:spcBef>
                <a:spcPts val="1200"/>
              </a:spcBef>
            </a:pPr>
            <a:r>
              <a:rPr lang="en-US" altLang="zh-CN" dirty="0" smtClean="0"/>
              <a:t>such as interrupt handling, memory page management, device drivers, etc. </a:t>
            </a:r>
          </a:p>
          <a:p>
            <a:pPr>
              <a:spcBef>
                <a:spcPts val="1200"/>
              </a:spcBef>
            </a:pPr>
            <a:r>
              <a:rPr lang="en-US" altLang="zh-CN" dirty="0" smtClean="0"/>
              <a:t>For </a:t>
            </a:r>
            <a:r>
              <a:rPr lang="en-US" altLang="zh-CN" u="sng" dirty="0" smtClean="0">
                <a:solidFill>
                  <a:srgbClr val="7030A0"/>
                </a:solidFill>
              </a:rPr>
              <a:t>user-process</a:t>
            </a:r>
            <a:r>
              <a:rPr lang="en-US" altLang="zh-CN" u="sng" dirty="0" smtClean="0"/>
              <a:t> execution</a:t>
            </a:r>
            <a:r>
              <a:rPr lang="en-US" altLang="zh-CN" dirty="0" smtClean="0"/>
              <a:t>, kernel threads have a corresponding </a:t>
            </a:r>
            <a:r>
              <a:rPr lang="en-US" altLang="zh-CN" u="sng" dirty="0" smtClean="0"/>
              <a:t>LWP</a:t>
            </a:r>
          </a:p>
          <a:p>
            <a:pPr>
              <a:spcBef>
                <a:spcPts val="1200"/>
              </a:spcBef>
            </a:pPr>
            <a:r>
              <a:rPr lang="en-US" altLang="zh-CN" dirty="0" smtClean="0"/>
              <a:t>The LWP allows each thread within a process to make system calls independently of other threads within the same process. </a:t>
            </a:r>
            <a:r>
              <a:rPr lang="en-US" altLang="zh-CN" u="sng" dirty="0" smtClean="0"/>
              <a:t>Without an LWP, </a:t>
            </a:r>
            <a:endParaRPr lang="en-US" altLang="zh-CN" dirty="0" smtClean="0"/>
          </a:p>
          <a:p>
            <a:pPr lvl="1">
              <a:spcBef>
                <a:spcPts val="1200"/>
              </a:spcBef>
            </a:pPr>
            <a:r>
              <a:rPr lang="en-US" altLang="zh-CN" dirty="0" smtClean="0"/>
              <a:t>only one thread could enter the kernel at a time. </a:t>
            </a:r>
          </a:p>
          <a:p>
            <a:pPr lvl="1">
              <a:spcBef>
                <a:spcPts val="1200"/>
              </a:spcBef>
            </a:pPr>
            <a:r>
              <a:rPr lang="en-US" altLang="zh-CN" dirty="0" smtClean="0"/>
              <a:t>only one thread at a time could make a system call.</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23</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9816"/>
            <a:ext cx="8229600" cy="1143000"/>
          </a:xfrm>
        </p:spPr>
        <p:txBody>
          <a:bodyPr>
            <a:noAutofit/>
          </a:bodyPr>
          <a:lstStyle/>
          <a:p>
            <a:r>
              <a:rPr lang="en-US" altLang="zh-CN" sz="4000" dirty="0" smtClean="0"/>
              <a:t>Lightweight Processes (LWPs) </a:t>
            </a:r>
            <a:br>
              <a:rPr lang="en-US" altLang="zh-CN" sz="4000" dirty="0" smtClean="0"/>
            </a:br>
            <a:r>
              <a:rPr lang="en-US" altLang="zh-CN" sz="4000" dirty="0" smtClean="0"/>
              <a:t>– Principle Operations</a:t>
            </a:r>
            <a:endParaRPr lang="zh-CN" altLang="en-US" sz="4000" dirty="0"/>
          </a:p>
        </p:txBody>
      </p:sp>
      <p:sp>
        <p:nvSpPr>
          <p:cNvPr id="3" name="内容占位符 2"/>
          <p:cNvSpPr>
            <a:spLocks noGrp="1"/>
          </p:cNvSpPr>
          <p:nvPr>
            <p:ph idx="1"/>
          </p:nvPr>
        </p:nvSpPr>
        <p:spPr>
          <a:xfrm>
            <a:off x="395536" y="1772816"/>
            <a:ext cx="8424936" cy="4608512"/>
          </a:xfrm>
        </p:spPr>
        <p:txBody>
          <a:bodyPr>
            <a:noAutofit/>
          </a:bodyPr>
          <a:lstStyle/>
          <a:p>
            <a:pPr>
              <a:spcAft>
                <a:spcPts val="600"/>
              </a:spcAft>
            </a:pPr>
            <a:r>
              <a:rPr lang="en-US" altLang="zh-CN" sz="2200" dirty="0" smtClean="0"/>
              <a:t>User-level thread does system call </a:t>
            </a:r>
            <a:r>
              <a:rPr lang="en-US" altLang="zh-CN" sz="2200" dirty="0" smtClean="0">
                <a:sym typeface="Wingdings"/>
              </a:rPr>
              <a:t></a:t>
            </a:r>
            <a:r>
              <a:rPr lang="en-US" altLang="zh-CN" sz="2200" dirty="0" smtClean="0"/>
              <a:t> the LWP that is executing that thread, blocks. The thread remains bound to the LWP.</a:t>
            </a:r>
          </a:p>
          <a:p>
            <a:pPr>
              <a:spcAft>
                <a:spcPts val="600"/>
              </a:spcAft>
            </a:pPr>
            <a:r>
              <a:rPr lang="en-US" altLang="zh-CN" sz="2200" dirty="0" smtClean="0"/>
              <a:t>The kernel can schedule another LWP having a </a:t>
            </a:r>
            <a:r>
              <a:rPr lang="en-US" altLang="zh-CN" sz="2200" dirty="0" err="1" smtClean="0"/>
              <a:t>runnable</a:t>
            </a:r>
            <a:r>
              <a:rPr lang="en-US" altLang="zh-CN" sz="2200" dirty="0" smtClean="0"/>
              <a:t> thread bound to it. </a:t>
            </a:r>
            <a:r>
              <a:rPr lang="en-US" altLang="zh-CN" sz="2200" b="1" dirty="0" smtClean="0"/>
              <a:t>Note:</a:t>
            </a:r>
            <a:r>
              <a:rPr lang="en-US" altLang="zh-CN" sz="2200" dirty="0" smtClean="0"/>
              <a:t> this thread can switch to any other </a:t>
            </a:r>
            <a:r>
              <a:rPr lang="en-US" altLang="zh-CN" sz="2200" dirty="0" err="1" smtClean="0"/>
              <a:t>runnable</a:t>
            </a:r>
            <a:r>
              <a:rPr lang="en-US" altLang="zh-CN" sz="2200" dirty="0" smtClean="0"/>
              <a:t> thread currently in user space.</a:t>
            </a:r>
          </a:p>
          <a:p>
            <a:pPr>
              <a:spcAft>
                <a:spcPts val="600"/>
              </a:spcAft>
            </a:pPr>
            <a:r>
              <a:rPr lang="en-US" altLang="zh-CN" sz="2200" dirty="0" smtClean="0">
                <a:solidFill>
                  <a:schemeClr val="accent1"/>
                </a:solidFill>
              </a:rPr>
              <a:t>A thread calls a blocking user-level operation </a:t>
            </a:r>
            <a:r>
              <a:rPr lang="en-US" altLang="zh-CN" sz="2200" dirty="0" smtClean="0">
                <a:solidFill>
                  <a:schemeClr val="accent1"/>
                </a:solidFill>
                <a:sym typeface="Wingdings"/>
              </a:rPr>
              <a:t></a:t>
            </a:r>
            <a:r>
              <a:rPr lang="en-US" altLang="zh-CN" sz="2200" dirty="0" smtClean="0">
                <a:solidFill>
                  <a:schemeClr val="accent1"/>
                </a:solidFill>
              </a:rPr>
              <a:t> do context switch to a </a:t>
            </a:r>
            <a:r>
              <a:rPr lang="en-US" altLang="zh-CN" sz="2200" dirty="0" err="1" smtClean="0">
                <a:solidFill>
                  <a:schemeClr val="accent1"/>
                </a:solidFill>
              </a:rPr>
              <a:t>runnable</a:t>
            </a:r>
            <a:r>
              <a:rPr lang="en-US" altLang="zh-CN" sz="2200" dirty="0" smtClean="0">
                <a:solidFill>
                  <a:schemeClr val="accent1"/>
                </a:solidFill>
              </a:rPr>
              <a:t> thread</a:t>
            </a:r>
            <a:r>
              <a:rPr lang="en-US" altLang="zh-CN" sz="2200" dirty="0" smtClean="0"/>
              <a:t>, (then bound to the same LWP).</a:t>
            </a:r>
          </a:p>
          <a:p>
            <a:pPr>
              <a:spcAft>
                <a:spcPts val="600"/>
              </a:spcAft>
            </a:pPr>
            <a:r>
              <a:rPr lang="en-US" altLang="zh-CN" sz="2200" dirty="0" smtClean="0"/>
              <a:t>When there are no threads to schedule, an LWP may remain idle, and may even be removed (destroyed) by the kernel.</a:t>
            </a:r>
          </a:p>
          <a:p>
            <a:pPr>
              <a:spcAft>
                <a:spcPts val="600"/>
              </a:spcAft>
            </a:pPr>
            <a:r>
              <a:rPr lang="en-US" altLang="zh-CN" sz="2200" dirty="0" smtClean="0">
                <a:solidFill>
                  <a:srgbClr val="0070C0"/>
                </a:solidFill>
              </a:rPr>
              <a:t>Drawback: </a:t>
            </a:r>
            <a:r>
              <a:rPr lang="en-US" altLang="zh-CN" sz="2200" dirty="0" smtClean="0"/>
              <a:t>Still need to create and destroy LWPs, which is as expensive as with KLT. But the operations happen only occasionally.</a:t>
            </a:r>
            <a:endParaRPr lang="zh-CN" altLang="en-US" sz="22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24</a:t>
            </a:fld>
            <a:r>
              <a:rPr lang="en-US" altLang="zh-CN" smtClean="0"/>
              <a:t>/83</a:t>
            </a:r>
            <a:endParaRPr lang="zh-CN" altLang="en-US"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smtClean="0"/>
              <a:t>Advantages To Using LWPs In Combination With A User-level Thread Package</a:t>
            </a:r>
            <a:endParaRPr lang="zh-CN" altLang="en-US" sz="3600" dirty="0"/>
          </a:p>
        </p:txBody>
      </p:sp>
      <p:sp>
        <p:nvSpPr>
          <p:cNvPr id="3" name="内容占位符 2"/>
          <p:cNvSpPr>
            <a:spLocks noGrp="1"/>
          </p:cNvSpPr>
          <p:nvPr>
            <p:ph idx="1"/>
          </p:nvPr>
        </p:nvSpPr>
        <p:spPr>
          <a:xfrm>
            <a:off x="323528" y="1935480"/>
            <a:ext cx="8496944" cy="4517856"/>
          </a:xfrm>
        </p:spPr>
        <p:txBody>
          <a:bodyPr>
            <a:normAutofit fontScale="85000" lnSpcReduction="10000"/>
          </a:bodyPr>
          <a:lstStyle/>
          <a:p>
            <a:pPr marL="514350" indent="-514350">
              <a:spcBef>
                <a:spcPts val="1200"/>
              </a:spcBef>
              <a:buFont typeface="+mj-lt"/>
              <a:buAutoNum type="arabicPeriod"/>
            </a:pPr>
            <a:r>
              <a:rPr lang="en-US" altLang="zh-CN" dirty="0" smtClean="0"/>
              <a:t>Creating, destroying, and synchronizing threads is </a:t>
            </a:r>
            <a:r>
              <a:rPr lang="en-US" altLang="zh-CN" dirty="0" smtClean="0">
                <a:solidFill>
                  <a:srgbClr val="FF0000"/>
                </a:solidFill>
              </a:rPr>
              <a:t>relatively cheap</a:t>
            </a:r>
            <a:r>
              <a:rPr lang="en-US" altLang="zh-CN" dirty="0" smtClean="0"/>
              <a:t> and involves no kernel intervention at all. </a:t>
            </a:r>
          </a:p>
          <a:p>
            <a:pPr marL="514350" indent="-514350">
              <a:spcBef>
                <a:spcPts val="1200"/>
              </a:spcBef>
              <a:buFont typeface="+mj-lt"/>
              <a:buAutoNum type="arabicPeriod"/>
            </a:pPr>
            <a:r>
              <a:rPr lang="en-US" altLang="zh-CN" dirty="0" smtClean="0"/>
              <a:t>Provided that a process has enough LWPs, a blocking system call will not suspend the entire process.</a:t>
            </a:r>
          </a:p>
          <a:p>
            <a:pPr marL="514350" indent="-514350">
              <a:spcBef>
                <a:spcPts val="1200"/>
              </a:spcBef>
              <a:buFont typeface="+mj-lt"/>
              <a:buAutoNum type="arabicPeriod"/>
            </a:pPr>
            <a:r>
              <a:rPr lang="en-US" altLang="zh-CN" dirty="0" smtClean="0"/>
              <a:t>There is no need for </a:t>
            </a:r>
            <a:r>
              <a:rPr lang="en-US" altLang="zh-CN" dirty="0" smtClean="0">
                <a:solidFill>
                  <a:srgbClr val="FF0000"/>
                </a:solidFill>
              </a:rPr>
              <a:t>an application </a:t>
            </a:r>
            <a:r>
              <a:rPr lang="en-US" altLang="zh-CN" dirty="0" smtClean="0"/>
              <a:t>to know about the LWPs. </a:t>
            </a:r>
            <a:r>
              <a:rPr lang="en-US" altLang="zh-CN" dirty="0" smtClean="0">
                <a:solidFill>
                  <a:srgbClr val="FF0000"/>
                </a:solidFill>
              </a:rPr>
              <a:t>All it sees are user-level threads. </a:t>
            </a:r>
          </a:p>
          <a:p>
            <a:pPr marL="514350" indent="-514350">
              <a:spcBef>
                <a:spcPts val="1200"/>
              </a:spcBef>
              <a:buFont typeface="+mj-lt"/>
              <a:buAutoNum type="arabicPeriod"/>
            </a:pPr>
            <a:r>
              <a:rPr lang="en-US" altLang="zh-CN" dirty="0" smtClean="0"/>
              <a:t>LWPs can be easily used in </a:t>
            </a:r>
            <a:r>
              <a:rPr lang="en-US" altLang="zh-CN" dirty="0" smtClean="0">
                <a:solidFill>
                  <a:srgbClr val="FF0000"/>
                </a:solidFill>
              </a:rPr>
              <a:t>multiprocessing environments</a:t>
            </a:r>
            <a:r>
              <a:rPr lang="en-US" altLang="zh-CN" dirty="0" smtClean="0"/>
              <a:t>, by executing different LWPs on different CPUs. </a:t>
            </a:r>
            <a:r>
              <a:rPr lang="en-US" altLang="zh-CN" dirty="0" smtClean="0">
                <a:solidFill>
                  <a:srgbClr val="FF0000"/>
                </a:solidFill>
              </a:rPr>
              <a:t>This multiprocessing can be hidden entirely from the application.</a:t>
            </a:r>
            <a:r>
              <a:rPr lang="en-US" altLang="zh-CN" dirty="0" smtClean="0"/>
              <a:t> </a:t>
            </a:r>
          </a:p>
          <a:p>
            <a:pPr>
              <a:spcBef>
                <a:spcPts val="1200"/>
              </a:spcBef>
            </a:pPr>
            <a:r>
              <a:rPr lang="en-US" altLang="zh-CN" sz="2800" dirty="0" smtClean="0">
                <a:solidFill>
                  <a:srgbClr val="0070C0"/>
                </a:solidFill>
              </a:rPr>
              <a:t>Only Drawback: </a:t>
            </a:r>
            <a:r>
              <a:rPr lang="en-US" altLang="zh-CN" sz="2800" dirty="0" smtClean="0"/>
              <a:t>Still need to create and destroy LWPs, which is as expensive as with KLT. But the operations happen only occasionally.</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25</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068728"/>
          </a:xfrm>
        </p:spPr>
        <p:txBody>
          <a:bodyPr>
            <a:normAutofit fontScale="90000"/>
          </a:bodyPr>
          <a:lstStyle/>
          <a:p>
            <a:r>
              <a:rPr lang="en-US" altLang="zh-CN" sz="5400" dirty="0" smtClean="0"/>
              <a:t>Threads in Distributed Systems</a:t>
            </a:r>
            <a:endParaRPr lang="zh-CN" altLang="en-US" dirty="0"/>
          </a:p>
        </p:txBody>
      </p:sp>
      <p:sp>
        <p:nvSpPr>
          <p:cNvPr id="3" name="内容占位符 2"/>
          <p:cNvSpPr>
            <a:spLocks noGrp="1"/>
          </p:cNvSpPr>
          <p:nvPr>
            <p:ph idx="1"/>
          </p:nvPr>
        </p:nvSpPr>
        <p:spPr/>
        <p:txBody>
          <a:bodyPr/>
          <a:lstStyle/>
          <a:p>
            <a:r>
              <a:rPr lang="en-US" altLang="zh-CN" sz="2400" dirty="0" smtClean="0"/>
              <a:t>An important property of threads is that they can provide a convenient means of </a:t>
            </a:r>
            <a:r>
              <a:rPr lang="en-US" altLang="zh-CN" sz="2400" u="sng" dirty="0" smtClean="0"/>
              <a:t>allowing blocking system calls </a:t>
            </a:r>
            <a:r>
              <a:rPr lang="en-US" altLang="zh-CN" sz="2400" dirty="0" smtClean="0"/>
              <a:t>without blocking the entire process.</a:t>
            </a:r>
          </a:p>
          <a:p>
            <a:r>
              <a:rPr lang="en-US" altLang="zh-CN" sz="2400" dirty="0" smtClean="0"/>
              <a:t>This property makes threads particularly attractive to use in DS </a:t>
            </a:r>
          </a:p>
          <a:p>
            <a:pPr lvl="1"/>
            <a:r>
              <a:rPr lang="en-US" altLang="zh-CN" sz="2200" dirty="0" smtClean="0"/>
              <a:t>easier to express communication in the form of maintaining multiple logical connections at the same time</a:t>
            </a:r>
          </a:p>
          <a:p>
            <a:endParaRPr lang="en-US" altLang="zh-CN" sz="2400" dirty="0" smtClean="0"/>
          </a:p>
          <a:p>
            <a:r>
              <a:rPr lang="en-US" altLang="zh-CN" sz="2400" dirty="0" smtClean="0">
                <a:solidFill>
                  <a:srgbClr val="0070C0"/>
                </a:solidFill>
              </a:rPr>
              <a:t>Multithreaded clients</a:t>
            </a:r>
          </a:p>
          <a:p>
            <a:r>
              <a:rPr lang="en-US" altLang="zh-CN" sz="2400" dirty="0" smtClean="0">
                <a:solidFill>
                  <a:srgbClr val="0070C0"/>
                </a:solidFill>
              </a:rPr>
              <a:t>Multithreaded servers</a:t>
            </a:r>
          </a:p>
          <a:p>
            <a:endParaRPr lang="en-US" altLang="zh-CN" sz="2400" dirty="0" smtClean="0"/>
          </a:p>
          <a:p>
            <a:endParaRPr lang="zh-CN" altLang="en-US" dirty="0" smtClean="0"/>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26</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http://ardentinfotech.com/wp-content/uploads/2013/04/web_design_clipart.jpg"/>
          <p:cNvPicPr>
            <a:picLocks noChangeAspect="1" noChangeArrowheads="1"/>
          </p:cNvPicPr>
          <p:nvPr/>
        </p:nvPicPr>
        <p:blipFill>
          <a:blip r:embed="rId2" cstate="print"/>
          <a:srcRect/>
          <a:stretch>
            <a:fillRect/>
          </a:stretch>
        </p:blipFill>
        <p:spPr bwMode="auto">
          <a:xfrm>
            <a:off x="6876256" y="-27384"/>
            <a:ext cx="2267744" cy="2024771"/>
          </a:xfrm>
          <a:prstGeom prst="rect">
            <a:avLst/>
          </a:prstGeom>
          <a:noFill/>
        </p:spPr>
      </p:pic>
      <p:sp>
        <p:nvSpPr>
          <p:cNvPr id="2" name="标题 1"/>
          <p:cNvSpPr>
            <a:spLocks noGrp="1"/>
          </p:cNvSpPr>
          <p:nvPr>
            <p:ph type="title"/>
          </p:nvPr>
        </p:nvSpPr>
        <p:spPr/>
        <p:txBody>
          <a:bodyPr/>
          <a:lstStyle/>
          <a:p>
            <a:r>
              <a:rPr lang="en-US" altLang="zh-CN" dirty="0" smtClean="0"/>
              <a:t>Multithreaded Clients</a:t>
            </a:r>
            <a:endParaRPr lang="zh-CN" altLang="en-US" dirty="0"/>
          </a:p>
        </p:txBody>
      </p:sp>
      <p:sp>
        <p:nvSpPr>
          <p:cNvPr id="3" name="内容占位符 2"/>
          <p:cNvSpPr>
            <a:spLocks noGrp="1"/>
          </p:cNvSpPr>
          <p:nvPr>
            <p:ph idx="1"/>
          </p:nvPr>
        </p:nvSpPr>
        <p:spPr>
          <a:xfrm>
            <a:off x="457200" y="1935480"/>
            <a:ext cx="8435280" cy="4389120"/>
          </a:xfrm>
        </p:spPr>
        <p:txBody>
          <a:bodyPr>
            <a:normAutofit fontScale="92500" lnSpcReduction="10000"/>
          </a:bodyPr>
          <a:lstStyle/>
          <a:p>
            <a:r>
              <a:rPr lang="en-US" altLang="zh-CN" dirty="0" smtClean="0"/>
              <a:t>To establish a high degree of distribution transparency, DS in WAN need to </a:t>
            </a:r>
            <a:r>
              <a:rPr lang="en-US" altLang="zh-CN" u="sng" dirty="0" smtClean="0"/>
              <a:t>hide communication latency</a:t>
            </a:r>
          </a:p>
          <a:p>
            <a:pPr lvl="1"/>
            <a:r>
              <a:rPr lang="en-US" altLang="zh-CN" dirty="0" smtClean="0"/>
              <a:t>The usual way is to initiate communication and immediately proceed</a:t>
            </a:r>
          </a:p>
          <a:p>
            <a:endParaRPr lang="en-US" altLang="zh-CN" dirty="0" smtClean="0"/>
          </a:p>
          <a:p>
            <a:r>
              <a:rPr lang="en-US" altLang="zh-CN" dirty="0" smtClean="0">
                <a:solidFill>
                  <a:srgbClr val="7030A0"/>
                </a:solidFill>
              </a:rPr>
              <a:t>Typical example: </a:t>
            </a:r>
            <a:r>
              <a:rPr lang="en-US" altLang="zh-CN" u="sng" dirty="0" smtClean="0"/>
              <a:t>Web browser </a:t>
            </a:r>
            <a:r>
              <a:rPr lang="en-US" altLang="zh-CN" dirty="0" smtClean="0"/>
              <a:t>as a multithreaded client</a:t>
            </a:r>
          </a:p>
          <a:p>
            <a:pPr lvl="1"/>
            <a:r>
              <a:rPr lang="en-US" altLang="zh-CN" dirty="0" smtClean="0"/>
              <a:t>Start displaying data while it is still coming in </a:t>
            </a:r>
          </a:p>
          <a:p>
            <a:pPr lvl="1"/>
            <a:r>
              <a:rPr lang="en-US" altLang="zh-CN" dirty="0" smtClean="0"/>
              <a:t>First fetch the main HTML file,</a:t>
            </a:r>
          </a:p>
          <a:p>
            <a:pPr lvl="1"/>
            <a:r>
              <a:rPr lang="en-US" altLang="zh-CN" dirty="0" smtClean="0">
                <a:solidFill>
                  <a:srgbClr val="FF0000"/>
                </a:solidFill>
              </a:rPr>
              <a:t>Separate threads</a:t>
            </a:r>
            <a:r>
              <a:rPr lang="en-US" altLang="zh-CN" dirty="0" smtClean="0"/>
              <a:t> can be activated to fetch the other parts</a:t>
            </a:r>
          </a:p>
          <a:p>
            <a:pPr lvl="1"/>
            <a:r>
              <a:rPr lang="en-US" altLang="zh-CN" dirty="0" smtClean="0"/>
              <a:t>Several connections can be set up simultaneously to different server replicas </a:t>
            </a:r>
            <a:r>
              <a:rPr lang="en-US" altLang="zh-CN" dirty="0" smtClean="0">
                <a:sym typeface="Wingdings"/>
              </a:rPr>
              <a:t> document can be fully displayed in a much shorter time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27</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03-03"/>
          <p:cNvPicPr>
            <a:picLocks noChangeAspect="1" noChangeArrowheads="1"/>
          </p:cNvPicPr>
          <p:nvPr/>
        </p:nvPicPr>
        <p:blipFill>
          <a:blip r:embed="rId3" cstate="print"/>
          <a:srcRect/>
          <a:stretch>
            <a:fillRect/>
          </a:stretch>
        </p:blipFill>
        <p:spPr bwMode="auto">
          <a:xfrm>
            <a:off x="1765622" y="3212976"/>
            <a:ext cx="7054850" cy="3525838"/>
          </a:xfrm>
          <a:prstGeom prst="rect">
            <a:avLst/>
          </a:prstGeom>
          <a:noFill/>
        </p:spPr>
      </p:pic>
      <p:sp>
        <p:nvSpPr>
          <p:cNvPr id="2" name="标题 1"/>
          <p:cNvSpPr>
            <a:spLocks noGrp="1"/>
          </p:cNvSpPr>
          <p:nvPr>
            <p:ph type="title"/>
          </p:nvPr>
        </p:nvSpPr>
        <p:spPr>
          <a:xfrm>
            <a:off x="457200" y="704088"/>
            <a:ext cx="8229600" cy="924712"/>
          </a:xfrm>
        </p:spPr>
        <p:txBody>
          <a:bodyPr/>
          <a:lstStyle/>
          <a:p>
            <a:r>
              <a:rPr lang="en-US" altLang="zh-CN" dirty="0" smtClean="0"/>
              <a:t>Multithreaded Servers</a:t>
            </a:r>
            <a:endParaRPr lang="zh-CN" altLang="en-US" dirty="0"/>
          </a:p>
        </p:txBody>
      </p:sp>
      <p:sp>
        <p:nvSpPr>
          <p:cNvPr id="3" name="内容占位符 2"/>
          <p:cNvSpPr>
            <a:spLocks noGrp="1"/>
          </p:cNvSpPr>
          <p:nvPr>
            <p:ph idx="1"/>
          </p:nvPr>
        </p:nvSpPr>
        <p:spPr>
          <a:xfrm>
            <a:off x="457200" y="1628800"/>
            <a:ext cx="8229600" cy="1512168"/>
          </a:xfrm>
        </p:spPr>
        <p:txBody>
          <a:bodyPr>
            <a:normAutofit fontScale="85000" lnSpcReduction="10000"/>
          </a:bodyPr>
          <a:lstStyle/>
          <a:p>
            <a:pPr>
              <a:buNone/>
            </a:pPr>
            <a:r>
              <a:rPr lang="en-US" altLang="zh-CN" dirty="0" smtClean="0"/>
              <a:t>The </a:t>
            </a:r>
            <a:r>
              <a:rPr lang="en-US" altLang="zh-CN" dirty="0" smtClean="0">
                <a:solidFill>
                  <a:srgbClr val="FF0000"/>
                </a:solidFill>
              </a:rPr>
              <a:t>main use of multithreading</a:t>
            </a:r>
            <a:r>
              <a:rPr lang="en-US" altLang="zh-CN" dirty="0" smtClean="0"/>
              <a:t> in DS is found </a:t>
            </a:r>
            <a:r>
              <a:rPr lang="en-US" altLang="zh-CN" dirty="0" smtClean="0">
                <a:solidFill>
                  <a:srgbClr val="FF0000"/>
                </a:solidFill>
              </a:rPr>
              <a:t>at the server side</a:t>
            </a:r>
          </a:p>
          <a:p>
            <a:r>
              <a:rPr lang="en-US" altLang="zh-CN" dirty="0" smtClean="0"/>
              <a:t>Simplify server code</a:t>
            </a:r>
          </a:p>
          <a:p>
            <a:r>
              <a:rPr lang="en-US" altLang="zh-CN" dirty="0" smtClean="0"/>
              <a:t>Easier to develop servers that exploit parallelism to attain high performance, even on </a:t>
            </a:r>
            <a:r>
              <a:rPr lang="en-US" altLang="zh-CN" dirty="0" err="1" smtClean="0"/>
              <a:t>uni</a:t>
            </a:r>
            <a:r>
              <a:rPr lang="en-US" altLang="zh-CN" dirty="0" smtClean="0"/>
              <a:t>-processor systems</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TextBox 7"/>
          <p:cNvSpPr txBox="1"/>
          <p:nvPr/>
        </p:nvSpPr>
        <p:spPr>
          <a:xfrm>
            <a:off x="395536" y="3861048"/>
            <a:ext cx="2880320" cy="923330"/>
          </a:xfrm>
          <a:prstGeom prst="rect">
            <a:avLst/>
          </a:prstGeom>
          <a:noFill/>
        </p:spPr>
        <p:txBody>
          <a:bodyPr wrap="square" rtlCol="0">
            <a:spAutoFit/>
          </a:bodyPr>
          <a:lstStyle/>
          <a:p>
            <a:r>
              <a:rPr lang="en-US" altLang="zh-CN" dirty="0" smtClean="0">
                <a:solidFill>
                  <a:srgbClr val="0070C0"/>
                </a:solidFill>
              </a:rPr>
              <a:t>A multithreaded file server organized in a dispatcher/worker model</a:t>
            </a:r>
            <a:endParaRPr lang="zh-CN" altLang="en-US" dirty="0">
              <a:solidFill>
                <a:srgbClr val="0070C0"/>
              </a:solidFill>
            </a:endParaRPr>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28</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Using threads at the server side</a:t>
            </a:r>
            <a:endParaRPr lang="zh-CN" altLang="en-US" dirty="0"/>
          </a:p>
        </p:txBody>
      </p:sp>
      <p:sp>
        <p:nvSpPr>
          <p:cNvPr id="3" name="内容占位符 2"/>
          <p:cNvSpPr>
            <a:spLocks noGrp="1"/>
          </p:cNvSpPr>
          <p:nvPr>
            <p:ph idx="1"/>
          </p:nvPr>
        </p:nvSpPr>
        <p:spPr/>
        <p:txBody>
          <a:bodyPr>
            <a:normAutofit fontScale="92500" lnSpcReduction="10000"/>
          </a:bodyPr>
          <a:lstStyle/>
          <a:p>
            <a:pPr>
              <a:buNone/>
            </a:pPr>
            <a:r>
              <a:rPr lang="en-US" altLang="zh-CN" b="1" dirty="0" smtClean="0"/>
              <a:t>Improve performance</a:t>
            </a:r>
          </a:p>
          <a:p>
            <a:r>
              <a:rPr lang="en-US" altLang="zh-CN" dirty="0" smtClean="0"/>
              <a:t>Starting a </a:t>
            </a:r>
            <a:r>
              <a:rPr lang="en-US" altLang="zh-CN" dirty="0" smtClean="0">
                <a:solidFill>
                  <a:srgbClr val="FF0000"/>
                </a:solidFill>
              </a:rPr>
              <a:t>thread </a:t>
            </a:r>
            <a:r>
              <a:rPr lang="en-US" altLang="zh-CN" dirty="0" smtClean="0"/>
              <a:t>is </a:t>
            </a:r>
            <a:r>
              <a:rPr lang="en-US" altLang="zh-CN" dirty="0" smtClean="0">
                <a:solidFill>
                  <a:srgbClr val="FF0000"/>
                </a:solidFill>
              </a:rPr>
              <a:t>cheaper</a:t>
            </a:r>
            <a:r>
              <a:rPr lang="en-US" altLang="zh-CN" dirty="0" smtClean="0"/>
              <a:t> than starting a new </a:t>
            </a:r>
            <a:r>
              <a:rPr lang="en-US" altLang="zh-CN" dirty="0" smtClean="0">
                <a:solidFill>
                  <a:srgbClr val="FF0000"/>
                </a:solidFill>
              </a:rPr>
              <a:t>process.</a:t>
            </a:r>
          </a:p>
          <a:p>
            <a:r>
              <a:rPr lang="en-US" altLang="zh-CN" dirty="0" smtClean="0"/>
              <a:t>Having a single-threaded server prohibits simple scale-up to a multiprocessor system.</a:t>
            </a:r>
          </a:p>
          <a:p>
            <a:r>
              <a:rPr lang="en-US" altLang="zh-CN" dirty="0" smtClean="0"/>
              <a:t>As with clients: </a:t>
            </a:r>
            <a:r>
              <a:rPr lang="en-US" altLang="zh-CN" dirty="0" smtClean="0">
                <a:solidFill>
                  <a:srgbClr val="FF0000"/>
                </a:solidFill>
              </a:rPr>
              <a:t>hide network latency </a:t>
            </a:r>
            <a:r>
              <a:rPr lang="en-US" altLang="zh-CN" dirty="0" smtClean="0"/>
              <a:t>by reacting to next request while previous one is being replied.</a:t>
            </a:r>
          </a:p>
          <a:p>
            <a:pPr>
              <a:spcBef>
                <a:spcPts val="1200"/>
              </a:spcBef>
              <a:buNone/>
            </a:pPr>
            <a:r>
              <a:rPr lang="en-US" altLang="zh-CN" b="1" dirty="0" smtClean="0"/>
              <a:t>Better structure</a:t>
            </a:r>
          </a:p>
          <a:p>
            <a:r>
              <a:rPr lang="en-US" altLang="zh-CN" dirty="0" smtClean="0">
                <a:solidFill>
                  <a:srgbClr val="0070C0"/>
                </a:solidFill>
              </a:rPr>
              <a:t>Most servers have high I/O demands.</a:t>
            </a:r>
            <a:r>
              <a:rPr lang="en-US" altLang="zh-CN" dirty="0" smtClean="0"/>
              <a:t> Using simple, well-understood blocking calls simplifies the overall structure.</a:t>
            </a:r>
          </a:p>
          <a:p>
            <a:r>
              <a:rPr lang="en-US" altLang="zh-CN" dirty="0" smtClean="0">
                <a:solidFill>
                  <a:srgbClr val="0070C0"/>
                </a:solidFill>
              </a:rPr>
              <a:t>Multithreaded programs</a:t>
            </a:r>
            <a:r>
              <a:rPr lang="en-US" altLang="zh-CN" dirty="0" smtClean="0"/>
              <a:t> tend to be </a:t>
            </a:r>
            <a:r>
              <a:rPr lang="en-US" altLang="zh-CN" dirty="0" smtClean="0">
                <a:solidFill>
                  <a:srgbClr val="FF0000"/>
                </a:solidFill>
              </a:rPr>
              <a:t>smaller</a:t>
            </a:r>
            <a:r>
              <a:rPr lang="en-US" altLang="zh-CN" dirty="0" smtClean="0"/>
              <a:t> and easier to understand due to simplified flow of control.</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29</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About the Process Issue</a:t>
            </a:r>
            <a:endParaRPr lang="zh-CN" altLang="en-US" dirty="0"/>
          </a:p>
        </p:txBody>
      </p:sp>
      <p:sp>
        <p:nvSpPr>
          <p:cNvPr id="3" name="内容占位符 2"/>
          <p:cNvSpPr>
            <a:spLocks noGrp="1"/>
          </p:cNvSpPr>
          <p:nvPr>
            <p:ph idx="1"/>
          </p:nvPr>
        </p:nvSpPr>
        <p:spPr/>
        <p:txBody>
          <a:bodyPr/>
          <a:lstStyle/>
          <a:p>
            <a:r>
              <a:rPr lang="en-US" altLang="zh-CN" dirty="0" smtClean="0"/>
              <a:t>The concept of a </a:t>
            </a:r>
            <a:r>
              <a:rPr lang="en-US" altLang="zh-CN" u="sng" dirty="0" smtClean="0"/>
              <a:t>process</a:t>
            </a:r>
            <a:r>
              <a:rPr lang="en-US" altLang="zh-CN" dirty="0" smtClean="0"/>
              <a:t> originates from the field of OS where it is generally defined as </a:t>
            </a:r>
            <a:r>
              <a:rPr lang="en-US" altLang="zh-CN" u="sng" dirty="0" smtClean="0"/>
              <a:t>a program in execution</a:t>
            </a:r>
          </a:p>
          <a:p>
            <a:pPr>
              <a:buNone/>
            </a:pPr>
            <a:endParaRPr lang="en-US" altLang="zh-CN" dirty="0" smtClean="0"/>
          </a:p>
          <a:p>
            <a:pPr>
              <a:buNone/>
            </a:pPr>
            <a:r>
              <a:rPr lang="en-US" altLang="zh-CN" dirty="0" smtClean="0"/>
              <a:t>The </a:t>
            </a:r>
            <a:r>
              <a:rPr lang="en-US" altLang="zh-CN" dirty="0" smtClean="0">
                <a:solidFill>
                  <a:srgbClr val="FF0000"/>
                </a:solidFill>
              </a:rPr>
              <a:t>most important </a:t>
            </a:r>
            <a:r>
              <a:rPr lang="en-US" altLang="zh-CN" dirty="0" smtClean="0"/>
              <a:t>issues </a:t>
            </a:r>
          </a:p>
          <a:p>
            <a:r>
              <a:rPr lang="en-US" altLang="zh-CN" dirty="0" smtClean="0"/>
              <a:t>from an OS perspective: the </a:t>
            </a:r>
            <a:r>
              <a:rPr lang="en-US" altLang="zh-CN" i="1" dirty="0" smtClean="0">
                <a:solidFill>
                  <a:srgbClr val="0070C0"/>
                </a:solidFill>
              </a:rPr>
              <a:t>management and scheduling</a:t>
            </a:r>
            <a:r>
              <a:rPr lang="en-US" altLang="zh-CN" i="1" dirty="0" smtClean="0"/>
              <a:t> </a:t>
            </a:r>
            <a:r>
              <a:rPr lang="en-US" altLang="zh-CN" dirty="0" smtClean="0"/>
              <a:t>of processes (most important issues)</a:t>
            </a:r>
          </a:p>
          <a:p>
            <a:r>
              <a:rPr lang="en-US" altLang="zh-CN" dirty="0" smtClean="0"/>
              <a:t>From a DS perspective: </a:t>
            </a:r>
            <a:r>
              <a:rPr lang="en-US" altLang="zh-CN" dirty="0" smtClean="0">
                <a:solidFill>
                  <a:srgbClr val="0070C0"/>
                </a:solidFill>
              </a:rPr>
              <a:t>other issues </a:t>
            </a:r>
            <a:r>
              <a:rPr lang="en-US" altLang="zh-CN" dirty="0" smtClean="0"/>
              <a:t>become equally or more important</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3</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Three</a:t>
            </a:r>
            <a:r>
              <a:rPr lang="zh-CN" altLang="en-US" dirty="0" smtClean="0"/>
              <a:t> </a:t>
            </a:r>
            <a:r>
              <a:rPr lang="en-US" altLang="zh-CN" dirty="0" smtClean="0"/>
              <a:t>Ways to Construct a Server</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5" descr="03-04T"/>
          <p:cNvPicPr>
            <a:picLocks noChangeAspect="1" noChangeArrowheads="1"/>
          </p:cNvPicPr>
          <p:nvPr/>
        </p:nvPicPr>
        <p:blipFill>
          <a:blip r:embed="rId2" cstate="print"/>
          <a:srcRect/>
          <a:stretch>
            <a:fillRect/>
          </a:stretch>
        </p:blipFill>
        <p:spPr bwMode="auto">
          <a:xfrm>
            <a:off x="323528" y="3068960"/>
            <a:ext cx="5468112" cy="1408176"/>
          </a:xfrm>
          <a:prstGeom prst="rect">
            <a:avLst/>
          </a:prstGeom>
          <a:noFill/>
        </p:spPr>
      </p:pic>
      <p:grpSp>
        <p:nvGrpSpPr>
          <p:cNvPr id="19" name="组合 18"/>
          <p:cNvGrpSpPr/>
          <p:nvPr/>
        </p:nvGrpSpPr>
        <p:grpSpPr>
          <a:xfrm>
            <a:off x="5004048" y="1772816"/>
            <a:ext cx="3384376" cy="1800200"/>
            <a:chOff x="5004048" y="1772816"/>
            <a:chExt cx="3384376" cy="1800200"/>
          </a:xfrm>
        </p:grpSpPr>
        <p:sp>
          <p:nvSpPr>
            <p:cNvPr id="8" name="TextBox 7"/>
            <p:cNvSpPr txBox="1"/>
            <p:nvPr/>
          </p:nvSpPr>
          <p:spPr>
            <a:xfrm>
              <a:off x="5868144" y="1772816"/>
              <a:ext cx="252028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smtClean="0"/>
                <a:t>Blocking system calls make programming </a:t>
              </a:r>
              <a:r>
                <a:rPr lang="en-US" altLang="zh-CN" i="1" dirty="0" smtClean="0">
                  <a:solidFill>
                    <a:srgbClr val="0070C0"/>
                  </a:solidFill>
                </a:rPr>
                <a:t>easier </a:t>
              </a:r>
              <a:r>
                <a:rPr lang="en-US" altLang="zh-CN" dirty="0" smtClean="0"/>
                <a:t>and parallelism </a:t>
              </a:r>
              <a:r>
                <a:rPr lang="en-US" altLang="zh-CN" i="1" dirty="0" smtClean="0">
                  <a:solidFill>
                    <a:srgbClr val="0070C0"/>
                  </a:solidFill>
                </a:rPr>
                <a:t>improves performance</a:t>
              </a:r>
              <a:endParaRPr lang="zh-CN" altLang="en-US" i="1" dirty="0">
                <a:solidFill>
                  <a:srgbClr val="0070C0"/>
                </a:solidFill>
              </a:endParaRPr>
            </a:p>
          </p:txBody>
        </p:sp>
        <p:cxnSp>
          <p:nvCxnSpPr>
            <p:cNvPr id="12" name="直接箭头连接符 11"/>
            <p:cNvCxnSpPr/>
            <p:nvPr/>
          </p:nvCxnSpPr>
          <p:spPr>
            <a:xfrm flipV="1">
              <a:off x="5004048" y="2564904"/>
              <a:ext cx="864096" cy="100811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20" name="组合 19"/>
          <p:cNvGrpSpPr/>
          <p:nvPr/>
        </p:nvGrpSpPr>
        <p:grpSpPr>
          <a:xfrm>
            <a:off x="5508104" y="3284984"/>
            <a:ext cx="2943313" cy="1477328"/>
            <a:chOff x="5508104" y="3284984"/>
            <a:chExt cx="2943313" cy="1477328"/>
          </a:xfrm>
        </p:grpSpPr>
        <p:sp>
          <p:nvSpPr>
            <p:cNvPr id="10" name="TextBox 9"/>
            <p:cNvSpPr txBox="1"/>
            <p:nvPr/>
          </p:nvSpPr>
          <p:spPr>
            <a:xfrm>
              <a:off x="5868144" y="3284984"/>
              <a:ext cx="25832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smtClean="0"/>
                <a:t>Retains the ease and simplicity of blocking system calls, but </a:t>
              </a:r>
              <a:r>
                <a:rPr lang="en-US" altLang="zh-CN" i="1" dirty="0" smtClean="0">
                  <a:solidFill>
                    <a:srgbClr val="0070C0"/>
                  </a:solidFill>
                </a:rPr>
                <a:t>gives up</a:t>
              </a:r>
              <a:r>
                <a:rPr lang="en-US" altLang="zh-CN" dirty="0" smtClean="0"/>
                <a:t> some amount of </a:t>
              </a:r>
              <a:r>
                <a:rPr lang="en-US" altLang="zh-CN" i="1" dirty="0" smtClean="0"/>
                <a:t>performance</a:t>
              </a:r>
              <a:r>
                <a:rPr lang="en-US" altLang="zh-CN" dirty="0" smtClean="0"/>
                <a:t> </a:t>
              </a:r>
              <a:endParaRPr lang="zh-CN" altLang="en-US" dirty="0"/>
            </a:p>
          </p:txBody>
        </p:sp>
        <p:cxnSp>
          <p:nvCxnSpPr>
            <p:cNvPr id="14" name="直接箭头连接符 13"/>
            <p:cNvCxnSpPr/>
            <p:nvPr/>
          </p:nvCxnSpPr>
          <p:spPr>
            <a:xfrm>
              <a:off x="5508104" y="3933056"/>
              <a:ext cx="43204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21" name="组合 20"/>
          <p:cNvGrpSpPr/>
          <p:nvPr/>
        </p:nvGrpSpPr>
        <p:grpSpPr>
          <a:xfrm>
            <a:off x="5220072" y="4293096"/>
            <a:ext cx="2880320" cy="2053392"/>
            <a:chOff x="5220072" y="4293096"/>
            <a:chExt cx="2880320" cy="2053392"/>
          </a:xfrm>
        </p:grpSpPr>
        <p:sp>
          <p:nvSpPr>
            <p:cNvPr id="9" name="TextBox 8"/>
            <p:cNvSpPr txBox="1"/>
            <p:nvPr/>
          </p:nvSpPr>
          <p:spPr>
            <a:xfrm>
              <a:off x="5868144" y="4869160"/>
              <a:ext cx="2232248"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smtClean="0"/>
                <a:t>Achieves high performance, but using </a:t>
              </a:r>
              <a:r>
                <a:rPr lang="en-US" altLang="zh-CN" dirty="0" err="1" smtClean="0"/>
                <a:t>nonblocking</a:t>
              </a:r>
              <a:r>
                <a:rPr lang="en-US" altLang="zh-CN" dirty="0" smtClean="0"/>
                <a:t> calls is </a:t>
              </a:r>
              <a:r>
                <a:rPr lang="en-US" altLang="zh-CN" i="1" dirty="0" smtClean="0">
                  <a:solidFill>
                    <a:srgbClr val="0070C0"/>
                  </a:solidFill>
                </a:rPr>
                <a:t>hard for programming</a:t>
              </a:r>
              <a:endParaRPr lang="zh-CN" altLang="en-US" i="1" dirty="0">
                <a:solidFill>
                  <a:srgbClr val="0070C0"/>
                </a:solidFill>
              </a:endParaRPr>
            </a:p>
          </p:txBody>
        </p:sp>
        <p:cxnSp>
          <p:nvCxnSpPr>
            <p:cNvPr id="16" name="直接箭头连接符 15"/>
            <p:cNvCxnSpPr>
              <a:endCxn id="9" idx="1"/>
            </p:cNvCxnSpPr>
            <p:nvPr/>
          </p:nvCxnSpPr>
          <p:spPr>
            <a:xfrm>
              <a:off x="5220072" y="4293096"/>
              <a:ext cx="648072" cy="131472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18" name="TextBox 17"/>
          <p:cNvSpPr txBox="1"/>
          <p:nvPr/>
        </p:nvSpPr>
        <p:spPr>
          <a:xfrm>
            <a:off x="467544" y="4653136"/>
            <a:ext cx="4104456"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smtClean="0"/>
              <a:t>Finite-state machine: </a:t>
            </a:r>
          </a:p>
          <a:p>
            <a:pPr>
              <a:buFont typeface="Arial" pitchFamily="34" charset="0"/>
              <a:buChar char="•"/>
            </a:pPr>
            <a:r>
              <a:rPr lang="en-US" altLang="zh-CN" dirty="0" smtClean="0"/>
              <a:t> “sequential process” model is lost</a:t>
            </a:r>
          </a:p>
          <a:p>
            <a:pPr>
              <a:buFont typeface="Arial" pitchFamily="34" charset="0"/>
              <a:buChar char="•"/>
            </a:pPr>
            <a:r>
              <a:rPr lang="en-US" altLang="zh-CN" dirty="0" smtClean="0"/>
              <a:t> The </a:t>
            </a:r>
            <a:r>
              <a:rPr lang="en-US" altLang="zh-CN" dirty="0" smtClean="0">
                <a:solidFill>
                  <a:srgbClr val="FF0000"/>
                </a:solidFill>
              </a:rPr>
              <a:t>state</a:t>
            </a:r>
            <a:r>
              <a:rPr lang="en-US" altLang="zh-CN" dirty="0" smtClean="0"/>
              <a:t> of the computation must be explicitly </a:t>
            </a:r>
            <a:r>
              <a:rPr lang="en-US" altLang="zh-CN" dirty="0" smtClean="0">
                <a:solidFill>
                  <a:srgbClr val="FF0000"/>
                </a:solidFill>
              </a:rPr>
              <a:t>saved</a:t>
            </a:r>
            <a:r>
              <a:rPr lang="en-US" altLang="zh-CN" dirty="0" smtClean="0"/>
              <a:t> and</a:t>
            </a:r>
            <a:r>
              <a:rPr lang="en-US" altLang="zh-CN" dirty="0" smtClean="0">
                <a:solidFill>
                  <a:srgbClr val="FF0000"/>
                </a:solidFill>
              </a:rPr>
              <a:t> restored </a:t>
            </a:r>
            <a:r>
              <a:rPr lang="en-US" altLang="zh-CN" dirty="0" smtClean="0"/>
              <a:t>in the table for every message </a:t>
            </a:r>
            <a:endParaRPr lang="zh-CN" altLang="en-US" dirty="0"/>
          </a:p>
        </p:txBody>
      </p:sp>
      <p:sp>
        <p:nvSpPr>
          <p:cNvPr id="22" name="灯片编号占位符 21"/>
          <p:cNvSpPr>
            <a:spLocks noGrp="1"/>
          </p:cNvSpPr>
          <p:nvPr>
            <p:ph type="sldNum" sz="quarter" idx="12"/>
          </p:nvPr>
        </p:nvSpPr>
        <p:spPr/>
        <p:txBody>
          <a:bodyPr/>
          <a:lstStyle/>
          <a:p>
            <a:fld id="{0C913308-F349-4B6D-A68A-DD1791B4A57B}" type="slidenum">
              <a:rPr lang="zh-CN" altLang="en-US" smtClean="0"/>
              <a:pPr/>
              <a:t>30</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lide(fromTo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 3 – Processes: Outline</a:t>
            </a:r>
            <a:endParaRPr lang="zh-CN" altLang="en-US" dirty="0"/>
          </a:p>
        </p:txBody>
      </p:sp>
      <p:sp>
        <p:nvSpPr>
          <p:cNvPr id="3" name="内容占位符 2"/>
          <p:cNvSpPr>
            <a:spLocks noGrp="1"/>
          </p:cNvSpPr>
          <p:nvPr>
            <p:ph idx="1"/>
          </p:nvPr>
        </p:nvSpPr>
        <p:spPr/>
        <p:txBody>
          <a:bodyPr/>
          <a:lstStyle/>
          <a:p>
            <a:r>
              <a:rPr lang="en-US" altLang="zh-CN" dirty="0" smtClean="0"/>
              <a:t>Threads</a:t>
            </a:r>
          </a:p>
          <a:p>
            <a:r>
              <a:rPr lang="en-US" altLang="zh-CN" dirty="0" smtClean="0"/>
              <a:t>Virtualization</a:t>
            </a:r>
          </a:p>
          <a:p>
            <a:r>
              <a:rPr lang="en-US" altLang="zh-CN" dirty="0" smtClean="0"/>
              <a:t>Clients</a:t>
            </a:r>
          </a:p>
          <a:p>
            <a:r>
              <a:rPr lang="en-US" altLang="zh-CN" dirty="0" smtClean="0"/>
              <a:t>Servers</a:t>
            </a:r>
          </a:p>
          <a:p>
            <a:r>
              <a:rPr lang="en-US" altLang="zh-CN" dirty="0" smtClean="0"/>
              <a:t>Code migration</a:t>
            </a:r>
          </a:p>
          <a:p>
            <a:r>
              <a:rPr lang="en-US" altLang="zh-CN" dirty="0" smtClean="0"/>
              <a:t>Summary</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5796135" y="4293096"/>
            <a:ext cx="2471738" cy="2143125"/>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31</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1" end="1"/>
                                            </p:txEl>
                                          </p:spTgt>
                                        </p:tgtEl>
                                        <p:attrNameLst>
                                          <p:attrName>style.color</p:attrName>
                                        </p:attrNameLst>
                                      </p:cBhvr>
                                      <p:to>
                                        <a:srgbClr val="D7170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Virtualization − Background</a:t>
            </a:r>
            <a:endParaRPr lang="zh-CN" altLang="en-US" dirty="0"/>
          </a:p>
        </p:txBody>
      </p:sp>
      <p:sp>
        <p:nvSpPr>
          <p:cNvPr id="3" name="内容占位符 2"/>
          <p:cNvSpPr>
            <a:spLocks noGrp="1"/>
          </p:cNvSpPr>
          <p:nvPr>
            <p:ph idx="1"/>
          </p:nvPr>
        </p:nvSpPr>
        <p:spPr>
          <a:xfrm>
            <a:off x="457200" y="1935480"/>
            <a:ext cx="8229600" cy="4445848"/>
          </a:xfrm>
        </p:spPr>
        <p:txBody>
          <a:bodyPr>
            <a:normAutofit fontScale="92500" lnSpcReduction="10000"/>
          </a:bodyPr>
          <a:lstStyle/>
          <a:p>
            <a:pPr>
              <a:spcAft>
                <a:spcPts val="600"/>
              </a:spcAft>
            </a:pPr>
            <a:r>
              <a:rPr lang="en-US" altLang="zh-CN" dirty="0" smtClean="0"/>
              <a:t>Threads and processes can be seen as a way to do more things at the same time </a:t>
            </a:r>
            <a:r>
              <a:rPr lang="en-US" altLang="zh-CN" dirty="0" smtClean="0">
                <a:sym typeface="Wingdings"/>
              </a:rPr>
              <a:t> build programs that appear to be executed simultaneously</a:t>
            </a:r>
          </a:p>
          <a:p>
            <a:pPr>
              <a:spcAft>
                <a:spcPts val="600"/>
              </a:spcAft>
            </a:pPr>
            <a:r>
              <a:rPr lang="en-US" altLang="zh-CN" dirty="0" smtClean="0">
                <a:sym typeface="Wingdings"/>
              </a:rPr>
              <a:t>On a </a:t>
            </a:r>
            <a:r>
              <a:rPr lang="en-US" altLang="zh-CN" u="sng" dirty="0" smtClean="0">
                <a:solidFill>
                  <a:srgbClr val="FF0000"/>
                </a:solidFill>
                <a:sym typeface="Wingdings"/>
              </a:rPr>
              <a:t>single-processor</a:t>
            </a:r>
            <a:r>
              <a:rPr lang="en-US" altLang="zh-CN" u="sng" dirty="0" smtClean="0">
                <a:sym typeface="Wingdings"/>
              </a:rPr>
              <a:t> computer</a:t>
            </a:r>
            <a:r>
              <a:rPr lang="en-US" altLang="zh-CN" dirty="0" smtClean="0">
                <a:sym typeface="Wingdings"/>
              </a:rPr>
              <a:t>, this </a:t>
            </a:r>
            <a:r>
              <a:rPr lang="en-US" altLang="zh-CN" u="sng" dirty="0" smtClean="0">
                <a:solidFill>
                  <a:srgbClr val="FF0000"/>
                </a:solidFill>
                <a:sym typeface="Wingdings"/>
              </a:rPr>
              <a:t>simultaneous execution</a:t>
            </a:r>
            <a:r>
              <a:rPr lang="en-US" altLang="zh-CN" u="sng" dirty="0" smtClean="0">
                <a:sym typeface="Wingdings"/>
              </a:rPr>
              <a:t> is an </a:t>
            </a:r>
            <a:r>
              <a:rPr lang="en-US" altLang="zh-CN" u="sng" dirty="0" smtClean="0">
                <a:solidFill>
                  <a:srgbClr val="FF0000"/>
                </a:solidFill>
                <a:sym typeface="Wingdings"/>
              </a:rPr>
              <a:t>illusion</a:t>
            </a:r>
          </a:p>
          <a:p>
            <a:pPr lvl="1">
              <a:spcAft>
                <a:spcPts val="600"/>
              </a:spcAft>
            </a:pPr>
            <a:r>
              <a:rPr lang="en-US" altLang="zh-CN" dirty="0" smtClean="0">
                <a:sym typeface="Wingdings"/>
              </a:rPr>
              <a:t>Only an instruction from a single thread or process will be executed at a time</a:t>
            </a:r>
          </a:p>
          <a:p>
            <a:pPr lvl="1">
              <a:spcAft>
                <a:spcPts val="600"/>
              </a:spcAft>
            </a:pPr>
            <a:r>
              <a:rPr lang="en-US" altLang="zh-CN" u="sng" dirty="0" smtClean="0">
                <a:sym typeface="Wingdings"/>
              </a:rPr>
              <a:t>By </a:t>
            </a:r>
            <a:r>
              <a:rPr lang="en-US" altLang="zh-CN" u="sng" dirty="0" smtClean="0">
                <a:solidFill>
                  <a:srgbClr val="FF0000"/>
                </a:solidFill>
                <a:sym typeface="Wingdings"/>
              </a:rPr>
              <a:t>rapidly switching</a:t>
            </a:r>
            <a:r>
              <a:rPr lang="en-US" altLang="zh-CN" u="sng" dirty="0" smtClean="0">
                <a:sym typeface="Wingdings"/>
              </a:rPr>
              <a:t> </a:t>
            </a:r>
            <a:r>
              <a:rPr lang="en-US" altLang="zh-CN" dirty="0" smtClean="0">
                <a:sym typeface="Wingdings"/>
              </a:rPr>
              <a:t>between threads and processes, the illusion of parallelism is created</a:t>
            </a:r>
          </a:p>
          <a:p>
            <a:pPr>
              <a:spcAft>
                <a:spcPts val="600"/>
              </a:spcAft>
            </a:pPr>
            <a:r>
              <a:rPr lang="en-US" altLang="zh-CN" dirty="0" smtClean="0">
                <a:sym typeface="Wingdings"/>
              </a:rPr>
              <a:t>This idea can be extended to other resources, leading to </a:t>
            </a:r>
            <a:r>
              <a:rPr lang="en-US" altLang="zh-CN" dirty="0" smtClean="0">
                <a:solidFill>
                  <a:srgbClr val="0070C0"/>
                </a:solidFill>
                <a:sym typeface="Wingdings"/>
              </a:rPr>
              <a:t>resource virtualization.</a:t>
            </a:r>
            <a:endParaRPr lang="zh-CN" altLang="en-US" dirty="0">
              <a:solidFill>
                <a:srgbClr val="0070C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32</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708688"/>
          </a:xfrm>
        </p:spPr>
        <p:txBody>
          <a:bodyPr>
            <a:normAutofit fontScale="90000"/>
          </a:bodyPr>
          <a:lstStyle/>
          <a:p>
            <a:r>
              <a:rPr lang="en-US" altLang="zh-CN" dirty="0" smtClean="0"/>
              <a:t>The Role of Virtualization in DS</a:t>
            </a:r>
            <a:endParaRPr lang="zh-CN" altLang="en-US" dirty="0"/>
          </a:p>
        </p:txBody>
      </p:sp>
      <p:sp>
        <p:nvSpPr>
          <p:cNvPr id="3" name="内容占位符 2"/>
          <p:cNvSpPr>
            <a:spLocks noGrp="1"/>
          </p:cNvSpPr>
          <p:nvPr>
            <p:ph idx="1"/>
          </p:nvPr>
        </p:nvSpPr>
        <p:spPr>
          <a:xfrm>
            <a:off x="457200" y="1196752"/>
            <a:ext cx="8229600" cy="2736304"/>
          </a:xfrm>
        </p:spPr>
        <p:txBody>
          <a:bodyPr>
            <a:normAutofit fontScale="92500"/>
          </a:bodyPr>
          <a:lstStyle/>
          <a:p>
            <a:pPr>
              <a:buNone/>
            </a:pPr>
            <a:r>
              <a:rPr lang="en-US" altLang="zh-CN" sz="2200" dirty="0" smtClean="0"/>
              <a:t>Reasons why virtualization becomes an important mechanism for DS:</a:t>
            </a:r>
          </a:p>
          <a:p>
            <a:r>
              <a:rPr lang="en-US" altLang="zh-CN" sz="2200" dirty="0" smtClean="0">
                <a:solidFill>
                  <a:srgbClr val="0070C0"/>
                </a:solidFill>
              </a:rPr>
              <a:t>Hardware changes             than software (e.g., OS)</a:t>
            </a:r>
          </a:p>
          <a:p>
            <a:pPr lvl="1"/>
            <a:r>
              <a:rPr lang="en-US" altLang="zh-CN" sz="2000" i="1" dirty="0" smtClean="0"/>
              <a:t>Virtualization helps porting the legacy interfaces to the new platforms</a:t>
            </a:r>
          </a:p>
          <a:p>
            <a:r>
              <a:rPr lang="en-US" altLang="zh-CN" sz="2200" dirty="0" smtClean="0">
                <a:solidFill>
                  <a:srgbClr val="0070C0"/>
                </a:solidFill>
              </a:rPr>
              <a:t>Ease of </a:t>
            </a:r>
            <a:r>
              <a:rPr lang="en-US" altLang="zh-CN" sz="2200" dirty="0" smtClean="0">
                <a:solidFill>
                  <a:srgbClr val="FF0000"/>
                </a:solidFill>
              </a:rPr>
              <a:t>portability</a:t>
            </a:r>
            <a:r>
              <a:rPr lang="en-US" altLang="zh-CN" sz="2200" dirty="0" smtClean="0">
                <a:solidFill>
                  <a:srgbClr val="0070C0"/>
                </a:solidFill>
              </a:rPr>
              <a:t> and code migration</a:t>
            </a:r>
          </a:p>
          <a:p>
            <a:pPr lvl="1"/>
            <a:r>
              <a:rPr lang="en-US" altLang="zh-CN" sz="2000" i="1" dirty="0" smtClean="0"/>
              <a:t>Virtualization helps reducing the diversity of platforms and machines by letting each application run on its own virtual machine.</a:t>
            </a:r>
          </a:p>
          <a:p>
            <a:r>
              <a:rPr lang="en-US" altLang="zh-CN" sz="2200" dirty="0" smtClean="0">
                <a:solidFill>
                  <a:srgbClr val="0070C0"/>
                </a:solidFill>
              </a:rPr>
              <a:t>Isolation of failing or attacked components</a:t>
            </a:r>
            <a:endParaRPr lang="zh-CN" altLang="en-US" sz="2200" dirty="0">
              <a:solidFill>
                <a:srgbClr val="0070C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grpSp>
        <p:nvGrpSpPr>
          <p:cNvPr id="10" name="组合 9"/>
          <p:cNvGrpSpPr/>
          <p:nvPr/>
        </p:nvGrpSpPr>
        <p:grpSpPr>
          <a:xfrm>
            <a:off x="467544" y="3789040"/>
            <a:ext cx="2520280" cy="2664296"/>
            <a:chOff x="467544" y="3789040"/>
            <a:chExt cx="2520280" cy="2664296"/>
          </a:xfrm>
        </p:grpSpPr>
        <p:pic>
          <p:nvPicPr>
            <p:cNvPr id="7" name="Picture 4" descr="03-05"/>
            <p:cNvPicPr>
              <a:picLocks noChangeAspect="1" noChangeArrowheads="1"/>
            </p:cNvPicPr>
            <p:nvPr/>
          </p:nvPicPr>
          <p:blipFill>
            <a:blip r:embed="rId2" cstate="print"/>
            <a:srcRect t="22076" r="61249"/>
            <a:stretch>
              <a:fillRect/>
            </a:stretch>
          </p:blipFill>
          <p:spPr bwMode="auto">
            <a:xfrm>
              <a:off x="467544" y="3789040"/>
              <a:ext cx="2395332" cy="1849034"/>
            </a:xfrm>
            <a:prstGeom prst="rect">
              <a:avLst/>
            </a:prstGeom>
            <a:noFill/>
          </p:spPr>
        </p:pic>
        <p:sp>
          <p:nvSpPr>
            <p:cNvPr id="9" name="TextBox 8"/>
            <p:cNvSpPr txBox="1"/>
            <p:nvPr/>
          </p:nvSpPr>
          <p:spPr>
            <a:xfrm>
              <a:off x="467544" y="5530006"/>
              <a:ext cx="2520280" cy="923330"/>
            </a:xfrm>
            <a:prstGeom prst="rect">
              <a:avLst/>
            </a:prstGeom>
            <a:noFill/>
          </p:spPr>
          <p:txBody>
            <a:bodyPr wrap="square" rtlCol="0">
              <a:spAutoFit/>
            </a:bodyPr>
            <a:lstStyle/>
            <a:p>
              <a:r>
                <a:rPr lang="en-US" altLang="zh-CN" dirty="0" smtClean="0">
                  <a:ea typeface="宋体" charset="-122"/>
                </a:rPr>
                <a:t>General organization between a program, interface, and system.</a:t>
              </a:r>
              <a:endParaRPr lang="zh-CN" altLang="en-US" dirty="0"/>
            </a:p>
          </p:txBody>
        </p:sp>
      </p:grpSp>
      <p:grpSp>
        <p:nvGrpSpPr>
          <p:cNvPr id="12" name="组合 11"/>
          <p:cNvGrpSpPr/>
          <p:nvPr/>
        </p:nvGrpSpPr>
        <p:grpSpPr>
          <a:xfrm>
            <a:off x="3851920" y="3789040"/>
            <a:ext cx="4824536" cy="2664296"/>
            <a:chOff x="3851920" y="3789040"/>
            <a:chExt cx="4824536" cy="2664296"/>
          </a:xfrm>
        </p:grpSpPr>
        <p:pic>
          <p:nvPicPr>
            <p:cNvPr id="8" name="Picture 5" descr="03-05"/>
            <p:cNvPicPr>
              <a:picLocks noChangeAspect="1" noChangeArrowheads="1"/>
            </p:cNvPicPr>
            <p:nvPr/>
          </p:nvPicPr>
          <p:blipFill>
            <a:blip r:embed="rId2" cstate="print"/>
            <a:srcRect l="60950"/>
            <a:stretch>
              <a:fillRect/>
            </a:stretch>
          </p:blipFill>
          <p:spPr bwMode="auto">
            <a:xfrm>
              <a:off x="6262641" y="3789040"/>
              <a:ext cx="2413815" cy="2372868"/>
            </a:xfrm>
            <a:prstGeom prst="rect">
              <a:avLst/>
            </a:prstGeom>
            <a:noFill/>
          </p:spPr>
        </p:pic>
        <p:sp>
          <p:nvSpPr>
            <p:cNvPr id="11" name="TextBox 10"/>
            <p:cNvSpPr txBox="1"/>
            <p:nvPr/>
          </p:nvSpPr>
          <p:spPr>
            <a:xfrm>
              <a:off x="3851920" y="5530006"/>
              <a:ext cx="3168352" cy="923330"/>
            </a:xfrm>
            <a:prstGeom prst="rect">
              <a:avLst/>
            </a:prstGeom>
            <a:noFill/>
          </p:spPr>
          <p:txBody>
            <a:bodyPr wrap="square" rtlCol="0">
              <a:spAutoFit/>
            </a:bodyPr>
            <a:lstStyle/>
            <a:p>
              <a:r>
                <a:rPr lang="en-US" altLang="zh-CN" dirty="0" smtClean="0">
                  <a:ea typeface="宋体" charset="-122"/>
                </a:rPr>
                <a:t>General organization of </a:t>
              </a:r>
              <a:r>
                <a:rPr lang="en-US" altLang="zh-CN" dirty="0" err="1" smtClean="0">
                  <a:ea typeface="宋体" charset="-122"/>
                </a:rPr>
                <a:t>virtualizing</a:t>
              </a:r>
              <a:r>
                <a:rPr lang="en-US" altLang="zh-CN" dirty="0" smtClean="0">
                  <a:ea typeface="宋体" charset="-122"/>
                </a:rPr>
                <a:t> system A on top of system B</a:t>
              </a:r>
              <a:endParaRPr lang="zh-CN" altLang="en-US" dirty="0"/>
            </a:p>
          </p:txBody>
        </p:sp>
      </p:grpSp>
      <p:sp>
        <p:nvSpPr>
          <p:cNvPr id="13" name="TextBox 12"/>
          <p:cNvSpPr txBox="1"/>
          <p:nvPr/>
        </p:nvSpPr>
        <p:spPr>
          <a:xfrm>
            <a:off x="3563888" y="3933056"/>
            <a:ext cx="2808312" cy="1477328"/>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i="1" dirty="0" smtClean="0"/>
              <a:t>Virtualization deals with extending or replacing an existing interface so as to mimic the behavior of another system</a:t>
            </a:r>
            <a:endParaRPr lang="zh-CN" altLang="en-US" i="1" dirty="0"/>
          </a:p>
        </p:txBody>
      </p:sp>
      <p:sp>
        <p:nvSpPr>
          <p:cNvPr id="14" name="TextBox 13"/>
          <p:cNvSpPr txBox="1"/>
          <p:nvPr/>
        </p:nvSpPr>
        <p:spPr>
          <a:xfrm>
            <a:off x="2843808" y="1556792"/>
            <a:ext cx="864096" cy="400110"/>
          </a:xfrm>
          <a:prstGeom prst="rect">
            <a:avLst/>
          </a:prstGeom>
          <a:noFill/>
        </p:spPr>
        <p:txBody>
          <a:bodyPr wrap="square" rtlCol="0">
            <a:spAutoFit/>
          </a:bodyPr>
          <a:lstStyle/>
          <a:p>
            <a:r>
              <a:rPr lang="en-US" altLang="zh-CN" sz="2000" dirty="0" smtClean="0">
                <a:solidFill>
                  <a:srgbClr val="FF0000"/>
                </a:solidFill>
              </a:rPr>
              <a:t>faster</a:t>
            </a:r>
            <a:endParaRPr lang="zh-CN" altLang="en-US" sz="2000" dirty="0">
              <a:solidFill>
                <a:srgbClr val="FF0000"/>
              </a:solidFill>
            </a:endParaRPr>
          </a:p>
        </p:txBody>
      </p:sp>
      <p:sp>
        <p:nvSpPr>
          <p:cNvPr id="16" name="灯片编号占位符 15"/>
          <p:cNvSpPr>
            <a:spLocks noGrp="1"/>
          </p:cNvSpPr>
          <p:nvPr>
            <p:ph type="sldNum" sz="quarter" idx="12"/>
          </p:nvPr>
        </p:nvSpPr>
        <p:spPr/>
        <p:txBody>
          <a:bodyPr/>
          <a:lstStyle/>
          <a:p>
            <a:fld id="{0C913308-F349-4B6D-A68A-DD1791B4A57B}" type="slidenum">
              <a:rPr lang="zh-CN" altLang="en-US" smtClean="0"/>
              <a:pPr/>
              <a:t>33</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slide(fromTo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slide(fromTop)">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435280" cy="780696"/>
          </a:xfrm>
        </p:spPr>
        <p:txBody>
          <a:bodyPr>
            <a:normAutofit/>
          </a:bodyPr>
          <a:lstStyle/>
          <a:p>
            <a:r>
              <a:rPr lang="en-US" altLang="zh-CN" sz="4000" dirty="0" smtClean="0"/>
              <a:t>Architectural of Virtual Machines (VMs)</a:t>
            </a:r>
            <a:endParaRPr lang="zh-CN" altLang="en-US" sz="4000" dirty="0"/>
          </a:p>
        </p:txBody>
      </p:sp>
      <p:sp>
        <p:nvSpPr>
          <p:cNvPr id="3" name="内容占位符 2"/>
          <p:cNvSpPr>
            <a:spLocks noGrp="1"/>
          </p:cNvSpPr>
          <p:nvPr>
            <p:ph idx="1"/>
          </p:nvPr>
        </p:nvSpPr>
        <p:spPr>
          <a:xfrm>
            <a:off x="179512" y="1556792"/>
            <a:ext cx="5616624" cy="1656184"/>
          </a:xfrm>
        </p:spPr>
        <p:txBody>
          <a:bodyPr>
            <a:normAutofit fontScale="77500" lnSpcReduction="20000"/>
          </a:bodyPr>
          <a:lstStyle/>
          <a:p>
            <a:r>
              <a:rPr lang="en-US" altLang="zh-CN" dirty="0" smtClean="0"/>
              <a:t>Virtualization can </a:t>
            </a:r>
            <a:r>
              <a:rPr lang="en-US" altLang="zh-CN" u="sng" dirty="0" smtClean="0"/>
              <a:t>take place at very different levels</a:t>
            </a:r>
            <a:r>
              <a:rPr lang="en-US" altLang="zh-CN" dirty="0" smtClean="0"/>
              <a:t>, strongly depending on the interfaces as offered by various systems components</a:t>
            </a:r>
          </a:p>
          <a:p>
            <a:pPr>
              <a:spcBef>
                <a:spcPts val="600"/>
              </a:spcBef>
            </a:pPr>
            <a:r>
              <a:rPr lang="en-US" altLang="zh-CN" dirty="0" smtClean="0"/>
              <a:t>The essence of virtualization is to </a:t>
            </a:r>
            <a:r>
              <a:rPr lang="en-US" altLang="zh-CN" dirty="0" smtClean="0">
                <a:solidFill>
                  <a:srgbClr val="FF0000"/>
                </a:solidFill>
              </a:rPr>
              <a:t>mimic</a:t>
            </a:r>
            <a:r>
              <a:rPr lang="en-US" altLang="zh-CN" dirty="0" smtClean="0"/>
              <a:t> the behavior of these interfaces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4" descr="03-06"/>
          <p:cNvPicPr>
            <a:picLocks noChangeAspect="1" noChangeArrowheads="1"/>
          </p:cNvPicPr>
          <p:nvPr/>
        </p:nvPicPr>
        <p:blipFill>
          <a:blip r:embed="rId3" cstate="print"/>
          <a:srcRect/>
          <a:stretch>
            <a:fillRect/>
          </a:stretch>
        </p:blipFill>
        <p:spPr bwMode="auto">
          <a:xfrm>
            <a:off x="323528" y="3140968"/>
            <a:ext cx="6638544" cy="2481072"/>
          </a:xfrm>
          <a:prstGeom prst="rect">
            <a:avLst/>
          </a:prstGeom>
          <a:noFill/>
        </p:spPr>
      </p:pic>
      <p:sp>
        <p:nvSpPr>
          <p:cNvPr id="8" name="TextBox 7"/>
          <p:cNvSpPr txBox="1"/>
          <p:nvPr/>
        </p:nvSpPr>
        <p:spPr>
          <a:xfrm>
            <a:off x="5593920" y="4283804"/>
            <a:ext cx="2555776" cy="369332"/>
          </a:xfrm>
          <a:prstGeom prst="rect">
            <a:avLst/>
          </a:prstGeom>
          <a:noFill/>
        </p:spPr>
        <p:txBody>
          <a:bodyPr wrap="square" rtlCol="0">
            <a:spAutoFit/>
          </a:bodyPr>
          <a:lstStyle/>
          <a:p>
            <a:r>
              <a:rPr lang="zh-CN" altLang="en-US" dirty="0" smtClean="0">
                <a:solidFill>
                  <a:srgbClr val="0070C0"/>
                </a:solidFill>
                <a:sym typeface="Wingdings"/>
              </a:rPr>
              <a:t> </a:t>
            </a:r>
            <a:r>
              <a:rPr lang="en-US" altLang="zh-CN" dirty="0" smtClean="0">
                <a:solidFill>
                  <a:srgbClr val="0070C0"/>
                </a:solidFill>
                <a:sym typeface="Wingdings"/>
              </a:rPr>
              <a:t>Machine instructions</a:t>
            </a:r>
            <a:endParaRPr lang="zh-CN" altLang="en-US" dirty="0">
              <a:solidFill>
                <a:srgbClr val="0070C0"/>
              </a:solidFill>
            </a:endParaRPr>
          </a:p>
        </p:txBody>
      </p:sp>
      <p:sp>
        <p:nvSpPr>
          <p:cNvPr id="9" name="TextBox 8"/>
          <p:cNvSpPr txBox="1"/>
          <p:nvPr/>
        </p:nvSpPr>
        <p:spPr>
          <a:xfrm>
            <a:off x="553360" y="4509120"/>
            <a:ext cx="360040" cy="369332"/>
          </a:xfrm>
          <a:prstGeom prst="rect">
            <a:avLst/>
          </a:prstGeom>
          <a:noFill/>
        </p:spPr>
        <p:txBody>
          <a:bodyPr wrap="square" rtlCol="0">
            <a:spAutoFit/>
          </a:bodyPr>
          <a:lstStyle/>
          <a:p>
            <a:r>
              <a:rPr lang="zh-CN" altLang="en-US" dirty="0" smtClean="0">
                <a:solidFill>
                  <a:srgbClr val="0070C0"/>
                </a:solidFill>
                <a:sym typeface="Wingdings"/>
              </a:rPr>
              <a:t></a:t>
            </a:r>
            <a:endParaRPr lang="zh-CN" altLang="en-US" dirty="0">
              <a:solidFill>
                <a:srgbClr val="0070C0"/>
              </a:solidFill>
            </a:endParaRPr>
          </a:p>
        </p:txBody>
      </p:sp>
      <p:sp>
        <p:nvSpPr>
          <p:cNvPr id="10" name="TextBox 9"/>
          <p:cNvSpPr txBox="1"/>
          <p:nvPr/>
        </p:nvSpPr>
        <p:spPr>
          <a:xfrm>
            <a:off x="337336" y="3995772"/>
            <a:ext cx="504056" cy="369332"/>
          </a:xfrm>
          <a:prstGeom prst="rect">
            <a:avLst/>
          </a:prstGeom>
          <a:noFill/>
        </p:spPr>
        <p:txBody>
          <a:bodyPr wrap="square" rtlCol="0">
            <a:spAutoFit/>
          </a:bodyPr>
          <a:lstStyle/>
          <a:p>
            <a:r>
              <a:rPr lang="zh-CN" altLang="en-US" dirty="0" smtClean="0">
                <a:solidFill>
                  <a:srgbClr val="0070C0"/>
                </a:solidFill>
                <a:sym typeface="Wingdings"/>
              </a:rPr>
              <a:t></a:t>
            </a:r>
            <a:endParaRPr lang="zh-CN" altLang="en-US" dirty="0">
              <a:solidFill>
                <a:srgbClr val="0070C0"/>
              </a:solidFill>
            </a:endParaRPr>
          </a:p>
        </p:txBody>
      </p:sp>
      <p:sp>
        <p:nvSpPr>
          <p:cNvPr id="11" name="TextBox 10"/>
          <p:cNvSpPr txBox="1"/>
          <p:nvPr/>
        </p:nvSpPr>
        <p:spPr>
          <a:xfrm>
            <a:off x="481352" y="3140968"/>
            <a:ext cx="864096" cy="369332"/>
          </a:xfrm>
          <a:prstGeom prst="rect">
            <a:avLst/>
          </a:prstGeom>
          <a:noFill/>
        </p:spPr>
        <p:txBody>
          <a:bodyPr wrap="square" rtlCol="0">
            <a:spAutoFit/>
          </a:bodyPr>
          <a:lstStyle/>
          <a:p>
            <a:r>
              <a:rPr lang="zh-CN" altLang="en-US" dirty="0" smtClean="0">
                <a:solidFill>
                  <a:srgbClr val="0070C0"/>
                </a:solidFill>
                <a:sym typeface="Wingdings"/>
              </a:rPr>
              <a:t></a:t>
            </a:r>
            <a:r>
              <a:rPr lang="en-US" altLang="zh-CN" dirty="0" smtClean="0">
                <a:solidFill>
                  <a:srgbClr val="0070C0"/>
                </a:solidFill>
                <a:sym typeface="Wingdings"/>
              </a:rPr>
              <a:t> API</a:t>
            </a:r>
            <a:endParaRPr lang="zh-CN" altLang="en-US" dirty="0">
              <a:solidFill>
                <a:srgbClr val="0070C0"/>
              </a:solidFill>
            </a:endParaRPr>
          </a:p>
        </p:txBody>
      </p:sp>
      <p:sp>
        <p:nvSpPr>
          <p:cNvPr id="12" name="TextBox 11"/>
          <p:cNvSpPr txBox="1"/>
          <p:nvPr/>
        </p:nvSpPr>
        <p:spPr>
          <a:xfrm>
            <a:off x="1417456" y="5867980"/>
            <a:ext cx="5040560" cy="369332"/>
          </a:xfrm>
          <a:prstGeom prst="rect">
            <a:avLst/>
          </a:prstGeom>
          <a:noFill/>
        </p:spPr>
        <p:txBody>
          <a:bodyPr wrap="square" rtlCol="0">
            <a:spAutoFit/>
          </a:bodyPr>
          <a:lstStyle/>
          <a:p>
            <a:r>
              <a:rPr lang="en-US" altLang="zh-CN" dirty="0" smtClean="0"/>
              <a:t>Various interfaces offered by computer systems</a:t>
            </a:r>
            <a:endParaRPr lang="zh-CN" altLang="en-US" dirty="0"/>
          </a:p>
        </p:txBody>
      </p:sp>
      <p:pic>
        <p:nvPicPr>
          <p:cNvPr id="72706" name="Picture 2" descr="http://www.vmware.com/files/images/diagrams/vmw-virtualization-defined.jpg"/>
          <p:cNvPicPr>
            <a:picLocks noChangeAspect="1" noChangeArrowheads="1"/>
          </p:cNvPicPr>
          <p:nvPr/>
        </p:nvPicPr>
        <p:blipFill>
          <a:blip r:embed="rId4" cstate="print"/>
          <a:srcRect/>
          <a:stretch>
            <a:fillRect/>
          </a:stretch>
        </p:blipFill>
        <p:spPr bwMode="auto">
          <a:xfrm>
            <a:off x="5580112" y="1556792"/>
            <a:ext cx="3865693" cy="2448272"/>
          </a:xfrm>
          <a:prstGeom prst="rect">
            <a:avLst/>
          </a:prstGeom>
          <a:noFill/>
        </p:spPr>
      </p:pic>
      <p:sp>
        <p:nvSpPr>
          <p:cNvPr id="15" name="灯片编号占位符 14"/>
          <p:cNvSpPr>
            <a:spLocks noGrp="1"/>
          </p:cNvSpPr>
          <p:nvPr>
            <p:ph type="sldNum" sz="quarter" idx="12"/>
          </p:nvPr>
        </p:nvSpPr>
        <p:spPr/>
        <p:txBody>
          <a:bodyPr/>
          <a:lstStyle/>
          <a:p>
            <a:fld id="{0C913308-F349-4B6D-A68A-DD1791B4A57B}" type="slidenum">
              <a:rPr lang="zh-CN" altLang="en-US" smtClean="0"/>
              <a:pPr/>
              <a:t>34</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636680"/>
          </a:xfrm>
        </p:spPr>
        <p:txBody>
          <a:bodyPr>
            <a:normAutofit fontScale="90000"/>
          </a:bodyPr>
          <a:lstStyle/>
          <a:p>
            <a:r>
              <a:rPr lang="sv-SE" altLang="zh-CN" dirty="0" smtClean="0"/>
              <a:t>Process VMs versus VM Monitors</a:t>
            </a:r>
            <a:endParaRPr lang="zh-CN" altLang="en-US" dirty="0"/>
          </a:p>
        </p:txBody>
      </p:sp>
      <p:sp>
        <p:nvSpPr>
          <p:cNvPr id="3" name="内容占位符 2"/>
          <p:cNvSpPr>
            <a:spLocks noGrp="1"/>
          </p:cNvSpPr>
          <p:nvPr>
            <p:ph idx="1"/>
          </p:nvPr>
        </p:nvSpPr>
        <p:spPr>
          <a:xfrm>
            <a:off x="457200" y="4725144"/>
            <a:ext cx="8229600" cy="1440160"/>
          </a:xfrm>
        </p:spPr>
        <p:txBody>
          <a:bodyPr>
            <a:normAutofit fontScale="77500" lnSpcReduction="20000"/>
          </a:bodyPr>
          <a:lstStyle/>
          <a:p>
            <a:pPr marL="514350" indent="-514350">
              <a:buFont typeface="+mj-lt"/>
              <a:buAutoNum type="alphaLcParenR"/>
            </a:pPr>
            <a:r>
              <a:rPr lang="en-US" altLang="zh-CN" dirty="0" smtClean="0">
                <a:solidFill>
                  <a:srgbClr val="0070C0"/>
                </a:solidFill>
              </a:rPr>
              <a:t>Process VM: </a:t>
            </a:r>
            <a:r>
              <a:rPr lang="en-US" altLang="zh-CN" dirty="0" smtClean="0"/>
              <a:t>A program is compiled to intermediate (</a:t>
            </a:r>
            <a:r>
              <a:rPr lang="en-US" altLang="zh-CN" dirty="0" smtClean="0">
                <a:solidFill>
                  <a:srgbClr val="FF0000"/>
                </a:solidFill>
              </a:rPr>
              <a:t>portable) code</a:t>
            </a:r>
            <a:r>
              <a:rPr lang="en-US" altLang="zh-CN" dirty="0" smtClean="0"/>
              <a:t>, which is then executed by a runtime system (</a:t>
            </a:r>
            <a:r>
              <a:rPr lang="en-US" altLang="zh-CN" i="1" dirty="0" smtClean="0"/>
              <a:t>Example: </a:t>
            </a:r>
            <a:r>
              <a:rPr lang="en-US" altLang="zh-CN" i="1" dirty="0" smtClean="0">
                <a:solidFill>
                  <a:srgbClr val="7030A0"/>
                </a:solidFill>
              </a:rPr>
              <a:t>Java VM</a:t>
            </a:r>
            <a:r>
              <a:rPr lang="en-US" altLang="zh-CN" dirty="0" smtClean="0"/>
              <a:t>).</a:t>
            </a:r>
          </a:p>
          <a:p>
            <a:pPr marL="514350" indent="-514350">
              <a:buFont typeface="+mj-lt"/>
              <a:buAutoNum type="alphaLcParenR"/>
            </a:pPr>
            <a:r>
              <a:rPr lang="en-US" altLang="zh-CN" dirty="0" smtClean="0">
                <a:solidFill>
                  <a:srgbClr val="0070C0"/>
                </a:solidFill>
              </a:rPr>
              <a:t>VM Monitor (VMM):</a:t>
            </a:r>
            <a:r>
              <a:rPr lang="en-US" altLang="zh-CN" dirty="0" smtClean="0"/>
              <a:t> A separate software layer </a:t>
            </a:r>
            <a:r>
              <a:rPr lang="en-US" altLang="zh-CN" dirty="0" smtClean="0">
                <a:solidFill>
                  <a:srgbClr val="FF0000"/>
                </a:solidFill>
              </a:rPr>
              <a:t>mimics the instruction set of hardware </a:t>
            </a:r>
            <a:r>
              <a:rPr lang="en-US" altLang="zh-CN" dirty="0" smtClean="0">
                <a:sym typeface="Wingdings"/>
              </a:rPr>
              <a:t> </a:t>
            </a:r>
            <a:r>
              <a:rPr lang="en-US" altLang="zh-CN" dirty="0" smtClean="0"/>
              <a:t>a complete operating system and its applications can be supported (</a:t>
            </a:r>
            <a:r>
              <a:rPr lang="en-US" altLang="zh-CN" i="1" dirty="0" smtClean="0"/>
              <a:t>Example: </a:t>
            </a:r>
            <a:r>
              <a:rPr lang="en-US" altLang="zh-CN" i="1" dirty="0" smtClean="0">
                <a:solidFill>
                  <a:srgbClr val="7030A0"/>
                </a:solidFill>
              </a:rPr>
              <a:t>VMware</a:t>
            </a:r>
            <a:r>
              <a:rPr lang="en-US" altLang="zh-CN" i="1" dirty="0" smtClean="0"/>
              <a:t>, </a:t>
            </a:r>
            <a:r>
              <a:rPr lang="en-US" altLang="zh-CN" i="1" dirty="0" err="1" smtClean="0"/>
              <a:t>VirtualBox</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4" descr="03-07"/>
          <p:cNvPicPr>
            <a:picLocks noChangeAspect="1" noChangeArrowheads="1"/>
          </p:cNvPicPr>
          <p:nvPr/>
        </p:nvPicPr>
        <p:blipFill>
          <a:blip r:embed="rId3" cstate="print"/>
          <a:srcRect r="56078"/>
          <a:stretch>
            <a:fillRect/>
          </a:stretch>
        </p:blipFill>
        <p:spPr bwMode="auto">
          <a:xfrm>
            <a:off x="1115616" y="2132856"/>
            <a:ext cx="2624606" cy="2372868"/>
          </a:xfrm>
          <a:prstGeom prst="rect">
            <a:avLst/>
          </a:prstGeom>
          <a:noFill/>
        </p:spPr>
      </p:pic>
      <p:pic>
        <p:nvPicPr>
          <p:cNvPr id="8" name="Picture 4" descr="03-07"/>
          <p:cNvPicPr>
            <a:picLocks noChangeAspect="1" noChangeArrowheads="1"/>
          </p:cNvPicPr>
          <p:nvPr/>
        </p:nvPicPr>
        <p:blipFill>
          <a:blip r:embed="rId3" cstate="print"/>
          <a:srcRect l="52492"/>
          <a:stretch>
            <a:fillRect/>
          </a:stretch>
        </p:blipFill>
        <p:spPr bwMode="auto">
          <a:xfrm>
            <a:off x="5148064" y="2132856"/>
            <a:ext cx="2838890" cy="2372868"/>
          </a:xfrm>
          <a:prstGeom prst="rect">
            <a:avLst/>
          </a:prstGeom>
          <a:noFill/>
        </p:spPr>
      </p:pic>
      <p:sp>
        <p:nvSpPr>
          <p:cNvPr id="9" name="TextBox 8"/>
          <p:cNvSpPr txBox="1"/>
          <p:nvPr/>
        </p:nvSpPr>
        <p:spPr>
          <a:xfrm>
            <a:off x="827584" y="1412776"/>
            <a:ext cx="7272808" cy="369332"/>
          </a:xfrm>
          <a:prstGeom prst="rect">
            <a:avLst/>
          </a:prstGeom>
          <a:noFill/>
        </p:spPr>
        <p:txBody>
          <a:bodyPr wrap="square" rtlCol="0">
            <a:spAutoFit/>
          </a:bodyPr>
          <a:lstStyle/>
          <a:p>
            <a:r>
              <a:rPr lang="en-US" altLang="zh-CN" dirty="0" smtClean="0"/>
              <a:t>Virtualization can take place in two different ways </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35</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srcRect/>
          <a:stretch>
            <a:fillRect/>
          </a:stretch>
        </p:blipFill>
        <p:spPr bwMode="auto">
          <a:xfrm>
            <a:off x="6286500" y="0"/>
            <a:ext cx="2857500" cy="1600200"/>
          </a:xfrm>
          <a:prstGeom prst="rect">
            <a:avLst/>
          </a:prstGeom>
          <a:noFill/>
          <a:ln w="9525">
            <a:noFill/>
            <a:miter lim="800000"/>
            <a:headEnd/>
            <a:tailEnd/>
          </a:ln>
        </p:spPr>
      </p:pic>
      <p:sp>
        <p:nvSpPr>
          <p:cNvPr id="2" name="标题 1"/>
          <p:cNvSpPr>
            <a:spLocks noGrp="1"/>
          </p:cNvSpPr>
          <p:nvPr>
            <p:ph type="title"/>
          </p:nvPr>
        </p:nvSpPr>
        <p:spPr>
          <a:xfrm>
            <a:off x="457200" y="704088"/>
            <a:ext cx="8229600" cy="852704"/>
          </a:xfrm>
        </p:spPr>
        <p:txBody>
          <a:bodyPr>
            <a:normAutofit fontScale="90000"/>
          </a:bodyPr>
          <a:lstStyle/>
          <a:p>
            <a:r>
              <a:rPr lang="en-US" altLang="zh-CN" dirty="0" smtClean="0"/>
              <a:t>VM Monitors on operating systems</a:t>
            </a:r>
            <a:endParaRPr lang="zh-CN" altLang="en-US" dirty="0"/>
          </a:p>
        </p:txBody>
      </p:sp>
      <p:sp>
        <p:nvSpPr>
          <p:cNvPr id="3" name="内容占位符 2"/>
          <p:cNvSpPr>
            <a:spLocks noGrp="1"/>
          </p:cNvSpPr>
          <p:nvPr>
            <p:ph idx="1"/>
          </p:nvPr>
        </p:nvSpPr>
        <p:spPr>
          <a:xfrm>
            <a:off x="457200" y="1700808"/>
            <a:ext cx="8229600" cy="4752528"/>
          </a:xfrm>
        </p:spPr>
        <p:txBody>
          <a:bodyPr>
            <a:normAutofit fontScale="92500" lnSpcReduction="10000"/>
          </a:bodyPr>
          <a:lstStyle/>
          <a:p>
            <a:pPr>
              <a:spcAft>
                <a:spcPts val="600"/>
              </a:spcAft>
            </a:pPr>
            <a:r>
              <a:rPr lang="en-US" altLang="zh-CN" dirty="0" smtClean="0"/>
              <a:t>VMMs run on top of existing operating systems.</a:t>
            </a:r>
          </a:p>
          <a:p>
            <a:pPr lvl="1">
              <a:spcAft>
                <a:spcPts val="600"/>
              </a:spcAft>
            </a:pPr>
            <a:r>
              <a:rPr lang="en-US" altLang="zh-CN" dirty="0" smtClean="0"/>
              <a:t>Multiple and different systems run independently and concurrently on the same platform</a:t>
            </a:r>
          </a:p>
          <a:p>
            <a:pPr lvl="1">
              <a:spcAft>
                <a:spcPts val="600"/>
              </a:spcAft>
            </a:pPr>
            <a:r>
              <a:rPr lang="en-US" altLang="zh-CN" dirty="0" smtClean="0"/>
              <a:t>Perform </a:t>
            </a:r>
            <a:r>
              <a:rPr lang="en-US" altLang="zh-CN" dirty="0" smtClean="0">
                <a:solidFill>
                  <a:srgbClr val="0070C0"/>
                </a:solidFill>
              </a:rPr>
              <a:t>binary translation</a:t>
            </a:r>
            <a:r>
              <a:rPr lang="en-US" altLang="zh-CN" dirty="0" smtClean="0"/>
              <a:t>: while executing an application or operating system, translate instructions to that of the underlying machine.</a:t>
            </a:r>
          </a:p>
          <a:p>
            <a:pPr>
              <a:spcAft>
                <a:spcPts val="600"/>
              </a:spcAft>
            </a:pPr>
            <a:r>
              <a:rPr lang="en-US" altLang="zh-CN" dirty="0" smtClean="0"/>
              <a:t>VMMs will become increasingly important in the context of reliability and security for DS.</a:t>
            </a:r>
          </a:p>
          <a:p>
            <a:pPr lvl="1">
              <a:spcAft>
                <a:spcPts val="600"/>
              </a:spcAft>
            </a:pPr>
            <a:r>
              <a:rPr lang="en-US" altLang="zh-CN" dirty="0" smtClean="0">
                <a:solidFill>
                  <a:srgbClr val="FF0000"/>
                </a:solidFill>
              </a:rPr>
              <a:t>Isolation</a:t>
            </a:r>
            <a:r>
              <a:rPr lang="en-US" altLang="zh-CN" dirty="0" smtClean="0"/>
              <a:t> of failing or attacked components due to allowing for isolation of a complete application and its environment, </a:t>
            </a:r>
          </a:p>
          <a:p>
            <a:pPr lvl="1">
              <a:spcAft>
                <a:spcPts val="600"/>
              </a:spcAft>
            </a:pPr>
            <a:r>
              <a:rPr lang="en-US" altLang="zh-CN" dirty="0" smtClean="0">
                <a:solidFill>
                  <a:srgbClr val="FF0000"/>
                </a:solidFill>
              </a:rPr>
              <a:t>Portability</a:t>
            </a:r>
            <a:r>
              <a:rPr lang="en-US" altLang="zh-CN" dirty="0" smtClean="0"/>
              <a:t> is greatly improved as </a:t>
            </a:r>
            <a:r>
              <a:rPr lang="en-US" altLang="zh-CN" u="sng" dirty="0" smtClean="0"/>
              <a:t>VMMs provide a further decoupling</a:t>
            </a:r>
            <a:r>
              <a:rPr lang="en-US" altLang="zh-CN" dirty="0" smtClean="0"/>
              <a:t> between hardware and software</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36</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VMs and cloud computing</a:t>
            </a:r>
            <a:endParaRPr lang="zh-CN" altLang="en-US" dirty="0"/>
          </a:p>
        </p:txBody>
      </p:sp>
      <p:sp>
        <p:nvSpPr>
          <p:cNvPr id="3" name="内容占位符 2"/>
          <p:cNvSpPr>
            <a:spLocks noGrp="1"/>
          </p:cNvSpPr>
          <p:nvPr>
            <p:ph idx="1"/>
          </p:nvPr>
        </p:nvSpPr>
        <p:spPr/>
        <p:txBody>
          <a:bodyPr>
            <a:normAutofit fontScale="92500" lnSpcReduction="20000"/>
          </a:bodyPr>
          <a:lstStyle/>
          <a:p>
            <a:pPr>
              <a:buNone/>
            </a:pPr>
            <a:r>
              <a:rPr lang="en-US" altLang="zh-CN" dirty="0" smtClean="0"/>
              <a:t>Three types of cloud services</a:t>
            </a:r>
          </a:p>
          <a:p>
            <a:r>
              <a:rPr lang="en-US" altLang="zh-CN" dirty="0" smtClean="0"/>
              <a:t>Infrastructure-as-a-Service (</a:t>
            </a:r>
            <a:r>
              <a:rPr lang="en-US" altLang="zh-CN" dirty="0" err="1" smtClean="0"/>
              <a:t>IaaS</a:t>
            </a:r>
            <a:r>
              <a:rPr lang="en-US" altLang="zh-CN" dirty="0" smtClean="0"/>
              <a:t>) covering the basic infrastructure</a:t>
            </a:r>
          </a:p>
          <a:p>
            <a:r>
              <a:rPr lang="en-US" altLang="zh-CN" dirty="0" smtClean="0"/>
              <a:t>Platform-as-a-Service (</a:t>
            </a:r>
            <a:r>
              <a:rPr lang="en-US" altLang="zh-CN" dirty="0" err="1" smtClean="0"/>
              <a:t>PaaS</a:t>
            </a:r>
            <a:r>
              <a:rPr lang="en-US" altLang="zh-CN" dirty="0" smtClean="0"/>
              <a:t>) covering system-level services</a:t>
            </a:r>
          </a:p>
          <a:p>
            <a:r>
              <a:rPr lang="en-US" altLang="zh-CN" dirty="0" smtClean="0"/>
              <a:t>Software-as-a-Service (</a:t>
            </a:r>
            <a:r>
              <a:rPr lang="en-US" altLang="zh-CN" dirty="0" err="1" smtClean="0"/>
              <a:t>SaaS</a:t>
            </a:r>
            <a:r>
              <a:rPr lang="en-US" altLang="zh-CN" dirty="0" smtClean="0"/>
              <a:t>) containing actual applications</a:t>
            </a:r>
          </a:p>
          <a:p>
            <a:pPr>
              <a:buNone/>
            </a:pPr>
            <a:endParaRPr lang="en-US" altLang="zh-CN" dirty="0" smtClean="0"/>
          </a:p>
          <a:p>
            <a:pPr>
              <a:buNone/>
            </a:pPr>
            <a:r>
              <a:rPr lang="en-US" altLang="zh-CN" dirty="0" err="1" smtClean="0"/>
              <a:t>IaaS</a:t>
            </a:r>
            <a:endParaRPr lang="en-US" altLang="zh-CN" dirty="0" smtClean="0"/>
          </a:p>
          <a:p>
            <a:r>
              <a:rPr lang="en-US" altLang="zh-CN" dirty="0" smtClean="0"/>
              <a:t>Instead of renting out a physical machine, a cloud provider will rent out a VM (or VMM) that may possibly be sharing a physical machine with other customers </a:t>
            </a:r>
          </a:p>
          <a:p>
            <a:r>
              <a:rPr lang="en-US" altLang="zh-CN" dirty="0" smtClean="0"/>
              <a:t>⇒ almost complete isolation between customers (although performance isolation may not be reached).</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37</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 3 – Processes: Outline</a:t>
            </a:r>
            <a:endParaRPr lang="zh-CN" altLang="en-US" dirty="0"/>
          </a:p>
        </p:txBody>
      </p:sp>
      <p:sp>
        <p:nvSpPr>
          <p:cNvPr id="3" name="内容占位符 2"/>
          <p:cNvSpPr>
            <a:spLocks noGrp="1"/>
          </p:cNvSpPr>
          <p:nvPr>
            <p:ph idx="1"/>
          </p:nvPr>
        </p:nvSpPr>
        <p:spPr/>
        <p:txBody>
          <a:bodyPr/>
          <a:lstStyle/>
          <a:p>
            <a:r>
              <a:rPr lang="en-US" altLang="zh-CN" dirty="0" smtClean="0"/>
              <a:t>Threads</a:t>
            </a:r>
          </a:p>
          <a:p>
            <a:r>
              <a:rPr lang="en-US" altLang="zh-CN" dirty="0" smtClean="0"/>
              <a:t>Virtualization</a:t>
            </a:r>
          </a:p>
          <a:p>
            <a:r>
              <a:rPr lang="en-US" altLang="zh-CN" dirty="0" smtClean="0"/>
              <a:t>Clients</a:t>
            </a:r>
          </a:p>
          <a:p>
            <a:r>
              <a:rPr lang="en-US" altLang="zh-CN" dirty="0" smtClean="0"/>
              <a:t>Servers</a:t>
            </a:r>
          </a:p>
          <a:p>
            <a:r>
              <a:rPr lang="en-US" altLang="zh-CN" dirty="0" smtClean="0"/>
              <a:t>Code migration</a:t>
            </a:r>
          </a:p>
          <a:p>
            <a:r>
              <a:rPr lang="en-US" altLang="zh-CN" dirty="0" smtClean="0"/>
              <a:t>Summary</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5796135" y="4293096"/>
            <a:ext cx="2471738" cy="2143125"/>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38</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2" end="2"/>
                                            </p:txEl>
                                          </p:spTgt>
                                        </p:tgtEl>
                                        <p:attrNameLst>
                                          <p:attrName>style.color</p:attrName>
                                        </p:attrNameLst>
                                      </p:cBhvr>
                                      <p:to>
                                        <a:srgbClr val="D7170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852704"/>
          </a:xfrm>
        </p:spPr>
        <p:txBody>
          <a:bodyPr/>
          <a:lstStyle/>
          <a:p>
            <a:r>
              <a:rPr lang="en-US" altLang="zh-CN" dirty="0" smtClean="0"/>
              <a:t>Clients: User Interface</a:t>
            </a:r>
            <a:endParaRPr lang="zh-CN" altLang="en-US" dirty="0"/>
          </a:p>
        </p:txBody>
      </p:sp>
      <p:sp>
        <p:nvSpPr>
          <p:cNvPr id="3" name="内容占位符 2"/>
          <p:cNvSpPr>
            <a:spLocks noGrp="1"/>
          </p:cNvSpPr>
          <p:nvPr>
            <p:ph idx="1"/>
          </p:nvPr>
        </p:nvSpPr>
        <p:spPr>
          <a:xfrm>
            <a:off x="457200" y="1196752"/>
            <a:ext cx="8229600" cy="1421512"/>
          </a:xfrm>
        </p:spPr>
        <p:txBody>
          <a:bodyPr/>
          <a:lstStyle/>
          <a:p>
            <a:r>
              <a:rPr lang="en-US" altLang="zh-CN" sz="2400" dirty="0" smtClean="0"/>
              <a:t>A major task of client machines is to provide the means for users to interact with remote servers. </a:t>
            </a:r>
          </a:p>
          <a:p>
            <a:pPr>
              <a:buNone/>
            </a:pPr>
            <a:r>
              <a:rPr lang="en-US" altLang="zh-CN" sz="2000" dirty="0" smtClean="0">
                <a:solidFill>
                  <a:srgbClr val="0070C0"/>
                </a:solidFill>
              </a:rPr>
              <a:t>Supported two ways:</a:t>
            </a:r>
          </a:p>
          <a:p>
            <a:pPr>
              <a:buNone/>
            </a:pP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1026" name="Picture 2" descr="03-08"/>
          <p:cNvPicPr>
            <a:picLocks noChangeAspect="1" noChangeArrowheads="1"/>
          </p:cNvPicPr>
          <p:nvPr/>
        </p:nvPicPr>
        <p:blipFill>
          <a:blip r:embed="rId3" cstate="print"/>
          <a:srcRect r="50230"/>
          <a:stretch>
            <a:fillRect/>
          </a:stretch>
        </p:blipFill>
        <p:spPr bwMode="auto">
          <a:xfrm>
            <a:off x="683568" y="2409428"/>
            <a:ext cx="3592991" cy="2171700"/>
          </a:xfrm>
          <a:prstGeom prst="rect">
            <a:avLst/>
          </a:prstGeom>
          <a:noFill/>
        </p:spPr>
      </p:pic>
      <p:pic>
        <p:nvPicPr>
          <p:cNvPr id="1027" name="Picture 3" descr="03-08"/>
          <p:cNvPicPr>
            <a:picLocks noChangeAspect="1" noChangeArrowheads="1"/>
          </p:cNvPicPr>
          <p:nvPr/>
        </p:nvPicPr>
        <p:blipFill>
          <a:blip r:embed="rId3" cstate="print"/>
          <a:srcRect l="50462"/>
          <a:stretch>
            <a:fillRect/>
          </a:stretch>
        </p:blipFill>
        <p:spPr bwMode="auto">
          <a:xfrm>
            <a:off x="4499992" y="2409428"/>
            <a:ext cx="3576242" cy="2171700"/>
          </a:xfrm>
          <a:prstGeom prst="rect">
            <a:avLst/>
          </a:prstGeom>
          <a:noFill/>
        </p:spPr>
      </p:pic>
      <p:sp>
        <p:nvSpPr>
          <p:cNvPr id="10" name="TextBox 9"/>
          <p:cNvSpPr txBox="1"/>
          <p:nvPr/>
        </p:nvSpPr>
        <p:spPr>
          <a:xfrm>
            <a:off x="611560" y="4509120"/>
            <a:ext cx="2808312" cy="1754326"/>
          </a:xfrm>
          <a:prstGeom prst="rect">
            <a:avLst/>
          </a:prstGeom>
          <a:noFill/>
        </p:spPr>
        <p:txBody>
          <a:bodyPr wrap="square" rtlCol="0">
            <a:spAutoFit/>
          </a:bodyPr>
          <a:lstStyle/>
          <a:p>
            <a:r>
              <a:rPr lang="en-US" altLang="zh-CN" dirty="0" smtClean="0">
                <a:solidFill>
                  <a:srgbClr val="0070C0"/>
                </a:solidFill>
              </a:rPr>
              <a:t>A networked application </a:t>
            </a:r>
            <a:r>
              <a:rPr lang="en-US" altLang="zh-CN" dirty="0" smtClean="0"/>
              <a:t>with its own protocol</a:t>
            </a:r>
          </a:p>
          <a:p>
            <a:r>
              <a:rPr lang="en-US" altLang="zh-CN" i="1" dirty="0" smtClean="0"/>
              <a:t>E.g., an agenda running on a PDA that needs to synchronize with a remote </a:t>
            </a:r>
            <a:r>
              <a:rPr lang="en-US" altLang="zh-CN" i="1" dirty="0" smtClean="0">
                <a:solidFill>
                  <a:srgbClr val="FF0000"/>
                </a:solidFill>
              </a:rPr>
              <a:t>shared agenda</a:t>
            </a:r>
            <a:endParaRPr lang="zh-CN" altLang="en-US" i="1" dirty="0">
              <a:solidFill>
                <a:srgbClr val="FF0000"/>
              </a:solidFill>
            </a:endParaRPr>
          </a:p>
        </p:txBody>
      </p:sp>
      <p:sp>
        <p:nvSpPr>
          <p:cNvPr id="11" name="TextBox 10"/>
          <p:cNvSpPr txBox="1"/>
          <p:nvPr/>
        </p:nvSpPr>
        <p:spPr>
          <a:xfrm>
            <a:off x="4572000" y="4509120"/>
            <a:ext cx="3456384" cy="1200329"/>
          </a:xfrm>
          <a:prstGeom prst="rect">
            <a:avLst/>
          </a:prstGeom>
          <a:noFill/>
        </p:spPr>
        <p:txBody>
          <a:bodyPr wrap="square" rtlCol="0">
            <a:spAutoFit/>
          </a:bodyPr>
          <a:lstStyle/>
          <a:p>
            <a:r>
              <a:rPr lang="en-US" altLang="zh-CN" dirty="0" smtClean="0">
                <a:solidFill>
                  <a:srgbClr val="0070C0"/>
                </a:solidFill>
              </a:rPr>
              <a:t>A networked user interface</a:t>
            </a:r>
            <a:r>
              <a:rPr lang="en-US" altLang="zh-CN" dirty="0" smtClean="0"/>
              <a:t>: a general (application neutral) solution to allow </a:t>
            </a:r>
            <a:r>
              <a:rPr lang="en-US" altLang="zh-CN" dirty="0" smtClean="0">
                <a:solidFill>
                  <a:srgbClr val="FF0000"/>
                </a:solidFill>
              </a:rPr>
              <a:t>access </a:t>
            </a:r>
          </a:p>
          <a:p>
            <a:r>
              <a:rPr lang="en-US" altLang="zh-CN" dirty="0" smtClean="0">
                <a:solidFill>
                  <a:srgbClr val="FF0000"/>
                </a:solidFill>
              </a:rPr>
              <a:t>to remote applications</a:t>
            </a:r>
            <a:endParaRPr lang="zh-CN" altLang="zh-CN" dirty="0" smtClean="0">
              <a:solidFill>
                <a:srgbClr val="FF0000"/>
              </a:solidFill>
            </a:endParaRPr>
          </a:p>
        </p:txBody>
      </p:sp>
      <p:grpSp>
        <p:nvGrpSpPr>
          <p:cNvPr id="14" name="组合 13"/>
          <p:cNvGrpSpPr/>
          <p:nvPr/>
        </p:nvGrpSpPr>
        <p:grpSpPr>
          <a:xfrm>
            <a:off x="4211960" y="5445224"/>
            <a:ext cx="4464496" cy="1412776"/>
            <a:chOff x="4211960" y="5445224"/>
            <a:chExt cx="4464496" cy="1412776"/>
          </a:xfrm>
        </p:grpSpPr>
        <p:sp>
          <p:nvSpPr>
            <p:cNvPr id="13" name="爆炸形 1 12"/>
            <p:cNvSpPr/>
            <p:nvPr/>
          </p:nvSpPr>
          <p:spPr>
            <a:xfrm>
              <a:off x="4211960" y="5445224"/>
              <a:ext cx="4464496" cy="1412776"/>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2" name="TextBox 11"/>
            <p:cNvSpPr txBox="1"/>
            <p:nvPr/>
          </p:nvSpPr>
          <p:spPr>
            <a:xfrm>
              <a:off x="5148064" y="5805264"/>
              <a:ext cx="2592288" cy="646331"/>
            </a:xfrm>
            <a:prstGeom prst="rect">
              <a:avLst/>
            </a:prstGeom>
            <a:noFill/>
          </p:spPr>
          <p:txBody>
            <a:bodyPr wrap="square" rtlCol="0">
              <a:spAutoFit/>
            </a:bodyPr>
            <a:lstStyle/>
            <a:p>
              <a:r>
                <a:rPr lang="en-US" altLang="zh-CN" dirty="0" smtClean="0">
                  <a:solidFill>
                    <a:srgbClr val="FF0000"/>
                  </a:solidFill>
                </a:rPr>
                <a:t>Thin-client approach is more popular</a:t>
              </a:r>
              <a:endParaRPr lang="zh-CN" altLang="en-US" dirty="0">
                <a:solidFill>
                  <a:srgbClr val="FF0000"/>
                </a:solidFill>
              </a:endParaRPr>
            </a:p>
          </p:txBody>
        </p:sp>
      </p:grpSp>
      <p:sp>
        <p:nvSpPr>
          <p:cNvPr id="16" name="灯片编号占位符 15"/>
          <p:cNvSpPr>
            <a:spLocks noGrp="1"/>
          </p:cNvSpPr>
          <p:nvPr>
            <p:ph type="sldNum" sz="quarter" idx="12"/>
          </p:nvPr>
        </p:nvSpPr>
        <p:spPr/>
        <p:txBody>
          <a:bodyPr/>
          <a:lstStyle/>
          <a:p>
            <a:fld id="{0C913308-F349-4B6D-A68A-DD1791B4A57B}" type="slidenum">
              <a:rPr lang="zh-CN" altLang="en-US" smtClean="0"/>
              <a:pPr/>
              <a:t>39</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Threads</a:t>
            </a:r>
            <a:endParaRPr lang="zh-CN" altLang="en-US" dirty="0"/>
          </a:p>
        </p:txBody>
      </p:sp>
      <p:sp>
        <p:nvSpPr>
          <p:cNvPr id="3" name="内容占位符 2"/>
          <p:cNvSpPr>
            <a:spLocks noGrp="1"/>
          </p:cNvSpPr>
          <p:nvPr>
            <p:ph idx="1"/>
          </p:nvPr>
        </p:nvSpPr>
        <p:spPr/>
        <p:txBody>
          <a:bodyPr/>
          <a:lstStyle/>
          <a:p>
            <a:r>
              <a:rPr lang="en-US" altLang="zh-CN" dirty="0" smtClean="0"/>
              <a:t>Introduction to threads</a:t>
            </a:r>
          </a:p>
          <a:p>
            <a:r>
              <a:rPr lang="en-US" altLang="zh-CN" dirty="0" smtClean="0"/>
              <a:t>Context switching</a:t>
            </a:r>
          </a:p>
          <a:p>
            <a:r>
              <a:rPr lang="en-US" altLang="zh-CN" dirty="0" smtClean="0"/>
              <a:t>Relation among programs, processes and threads</a:t>
            </a:r>
          </a:p>
          <a:p>
            <a:r>
              <a:rPr lang="en-US" altLang="zh-CN" sz="2800" dirty="0" smtClean="0"/>
              <a:t>Thread usage in </a:t>
            </a:r>
            <a:r>
              <a:rPr lang="en-US" altLang="zh-CN" sz="2800" u="sng" dirty="0" smtClean="0"/>
              <a:t>non-distributed</a:t>
            </a:r>
            <a:r>
              <a:rPr lang="en-US" altLang="zh-CN" sz="2800" dirty="0" smtClean="0"/>
              <a:t> systems</a:t>
            </a:r>
          </a:p>
          <a:p>
            <a:pPr lvl="1"/>
            <a:r>
              <a:rPr lang="en-US" altLang="zh-CN" dirty="0" smtClean="0"/>
              <a:t>Thread Implementation</a:t>
            </a:r>
          </a:p>
          <a:p>
            <a:pPr marL="1124712" lvl="2" indent="-457200">
              <a:buFont typeface="+mj-lt"/>
              <a:buAutoNum type="arabicPeriod"/>
            </a:pPr>
            <a:r>
              <a:rPr lang="en-US" altLang="zh-CN" dirty="0" smtClean="0"/>
              <a:t>User-level threads</a:t>
            </a:r>
          </a:p>
          <a:p>
            <a:pPr marL="1124712" lvl="2" indent="-457200">
              <a:buFont typeface="+mj-lt"/>
              <a:buAutoNum type="arabicPeriod"/>
            </a:pPr>
            <a:r>
              <a:rPr lang="en-US" altLang="zh-CN" dirty="0" smtClean="0"/>
              <a:t>Kernel-level threads</a:t>
            </a:r>
          </a:p>
          <a:p>
            <a:pPr marL="1124712" lvl="2" indent="-457200">
              <a:buFont typeface="+mj-lt"/>
              <a:buAutoNum type="arabicPeriod"/>
            </a:pPr>
            <a:r>
              <a:rPr lang="en-US" altLang="zh-CN" dirty="0" smtClean="0"/>
              <a:t>Hybrid form of the above two</a:t>
            </a:r>
          </a:p>
          <a:p>
            <a:r>
              <a:rPr lang="en-US" altLang="zh-CN" sz="2800" dirty="0" smtClean="0"/>
              <a:t>Threads in </a:t>
            </a:r>
            <a:r>
              <a:rPr lang="en-US" altLang="zh-CN" sz="2800" u="sng" dirty="0" smtClean="0"/>
              <a:t>distributed </a:t>
            </a:r>
            <a:r>
              <a:rPr lang="en-US" altLang="zh-CN" sz="2800" dirty="0" smtClean="0"/>
              <a:t>systems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图片 6" descr="outline1.gif"/>
          <p:cNvPicPr>
            <a:picLocks noChangeAspect="1"/>
          </p:cNvPicPr>
          <p:nvPr/>
        </p:nvPicPr>
        <p:blipFill>
          <a:blip r:embed="rId2" cstate="print"/>
          <a:stretch>
            <a:fillRect/>
          </a:stretch>
        </p:blipFill>
        <p:spPr>
          <a:xfrm>
            <a:off x="5292080" y="3390900"/>
            <a:ext cx="4143375" cy="3467100"/>
          </a:xfrm>
          <a:prstGeom prst="rect">
            <a:avLst/>
          </a:prstGeom>
        </p:spPr>
      </p:pic>
      <p:sp>
        <p:nvSpPr>
          <p:cNvPr id="9" name="灯片编号占位符 8"/>
          <p:cNvSpPr>
            <a:spLocks noGrp="1"/>
          </p:cNvSpPr>
          <p:nvPr>
            <p:ph type="sldNum" sz="quarter" idx="12"/>
          </p:nvPr>
        </p:nvSpPr>
        <p:spPr/>
        <p:txBody>
          <a:bodyPr/>
          <a:lstStyle/>
          <a:p>
            <a:fld id="{0C913308-F349-4B6D-A68A-DD1791B4A57B}" type="slidenum">
              <a:rPr lang="zh-CN" altLang="en-US" smtClean="0"/>
              <a:pPr/>
              <a:t>4</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564672"/>
          </a:xfrm>
        </p:spPr>
        <p:txBody>
          <a:bodyPr>
            <a:noAutofit/>
          </a:bodyPr>
          <a:lstStyle/>
          <a:p>
            <a:r>
              <a:rPr lang="en-US" altLang="zh-CN" sz="4000" dirty="0" smtClean="0"/>
              <a:t>Oldest Networked User Interface Example: The X Window System</a:t>
            </a:r>
            <a:endParaRPr lang="zh-CN" altLang="en-US" sz="4000" dirty="0"/>
          </a:p>
        </p:txBody>
      </p:sp>
      <p:sp>
        <p:nvSpPr>
          <p:cNvPr id="3" name="内容占位符 2"/>
          <p:cNvSpPr>
            <a:spLocks noGrp="1"/>
          </p:cNvSpPr>
          <p:nvPr>
            <p:ph idx="1"/>
          </p:nvPr>
        </p:nvSpPr>
        <p:spPr>
          <a:xfrm>
            <a:off x="457200" y="1340768"/>
            <a:ext cx="8229600" cy="1080120"/>
          </a:xfrm>
        </p:spPr>
        <p:txBody>
          <a:bodyPr>
            <a:normAutofit fontScale="70000" lnSpcReduction="20000"/>
          </a:bodyPr>
          <a:lstStyle/>
          <a:p>
            <a:r>
              <a:rPr lang="en-US" altLang="zh-CN" dirty="0" smtClean="0"/>
              <a:t>A major part of client-side software is focused on (graphical) user interfaces. </a:t>
            </a:r>
          </a:p>
          <a:p>
            <a:r>
              <a:rPr lang="en-US" altLang="zh-CN" dirty="0" smtClean="0"/>
              <a:t>X allows many people to share the processing power of a </a:t>
            </a:r>
            <a:r>
              <a:rPr lang="en-US" altLang="zh-CN" dirty="0" smtClean="0">
                <a:solidFill>
                  <a:schemeClr val="accent1"/>
                </a:solidFill>
              </a:rPr>
              <a:t>time-sharing </a:t>
            </a:r>
            <a:r>
              <a:rPr lang="en-US" altLang="zh-CN" dirty="0" smtClean="0"/>
              <a:t>computer and to collaborate with each other through client applications running on remote computers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69634" name="Picture 2" descr="03-09"/>
          <p:cNvPicPr>
            <a:picLocks noChangeAspect="1" noChangeArrowheads="1"/>
          </p:cNvPicPr>
          <p:nvPr/>
        </p:nvPicPr>
        <p:blipFill>
          <a:blip r:embed="rId3" cstate="print"/>
          <a:srcRect/>
          <a:stretch>
            <a:fillRect/>
          </a:stretch>
        </p:blipFill>
        <p:spPr bwMode="auto">
          <a:xfrm>
            <a:off x="536575" y="2492896"/>
            <a:ext cx="8002588" cy="3473450"/>
          </a:xfrm>
          <a:prstGeom prst="rect">
            <a:avLst/>
          </a:prstGeom>
          <a:noFill/>
        </p:spPr>
      </p:pic>
      <p:sp>
        <p:nvSpPr>
          <p:cNvPr id="8" name="TextBox 7"/>
          <p:cNvSpPr txBox="1"/>
          <p:nvPr/>
        </p:nvSpPr>
        <p:spPr>
          <a:xfrm>
            <a:off x="7524328" y="4777407"/>
            <a:ext cx="1728192" cy="307777"/>
          </a:xfrm>
          <a:prstGeom prst="rect">
            <a:avLst/>
          </a:prstGeom>
          <a:noFill/>
        </p:spPr>
        <p:txBody>
          <a:bodyPr wrap="square" rtlCol="0">
            <a:spAutoFit/>
          </a:bodyPr>
          <a:lstStyle/>
          <a:p>
            <a:r>
              <a:rPr lang="en-US" altLang="zh-CN" sz="1400" dirty="0" smtClean="0">
                <a:solidFill>
                  <a:srgbClr val="FF0000"/>
                </a:solidFill>
              </a:rPr>
              <a:t>Heart of the system</a:t>
            </a:r>
            <a:endParaRPr lang="zh-CN" altLang="en-US" sz="1400" dirty="0">
              <a:solidFill>
                <a:srgbClr val="FF0000"/>
              </a:solidFill>
            </a:endParaRPr>
          </a:p>
        </p:txBody>
      </p:sp>
      <p:sp>
        <p:nvSpPr>
          <p:cNvPr id="9" name="TextBox 8"/>
          <p:cNvSpPr txBox="1"/>
          <p:nvPr/>
        </p:nvSpPr>
        <p:spPr>
          <a:xfrm>
            <a:off x="683568" y="5229200"/>
            <a:ext cx="3888432" cy="1200329"/>
          </a:xfrm>
          <a:prstGeom prst="rect">
            <a:avLst/>
          </a:prstGeom>
          <a:noFill/>
        </p:spPr>
        <p:txBody>
          <a:bodyPr wrap="square" rtlCol="0">
            <a:spAutoFit/>
          </a:bodyPr>
          <a:lstStyle/>
          <a:p>
            <a:r>
              <a:rPr lang="en-US" altLang="zh-CN" dirty="0" smtClean="0">
                <a:solidFill>
                  <a:srgbClr val="0070C0"/>
                </a:solidFill>
                <a:latin typeface="Comic Sans MS" pitchFamily="66" charset="0"/>
              </a:rPr>
              <a:t>The interesting aspect of X is that the X kernel and the X applications need not necessarily reside on the same machine</a:t>
            </a:r>
            <a:endParaRPr lang="zh-CN" altLang="en-US" dirty="0">
              <a:solidFill>
                <a:srgbClr val="0070C0"/>
              </a:solidFill>
              <a:latin typeface="Comic Sans MS" pitchFamily="66" charset="0"/>
            </a:endParaRPr>
          </a:p>
        </p:txBody>
      </p:sp>
      <p:sp>
        <p:nvSpPr>
          <p:cNvPr id="11" name="TextBox 10"/>
          <p:cNvSpPr txBox="1"/>
          <p:nvPr/>
        </p:nvSpPr>
        <p:spPr>
          <a:xfrm>
            <a:off x="6372200" y="2132856"/>
            <a:ext cx="1440160" cy="369332"/>
          </a:xfrm>
          <a:prstGeom prst="rect">
            <a:avLst/>
          </a:prstGeom>
          <a:noFill/>
        </p:spPr>
        <p:txBody>
          <a:bodyPr wrap="square" rtlCol="0">
            <a:spAutoFit/>
          </a:bodyPr>
          <a:lstStyle/>
          <a:p>
            <a:r>
              <a:rPr lang="en-US" altLang="zh-CN" dirty="0" smtClean="0">
                <a:solidFill>
                  <a:srgbClr val="FF0000"/>
                </a:solidFill>
              </a:rPr>
              <a:t>Thin client</a:t>
            </a:r>
            <a:endParaRPr lang="zh-CN" altLang="en-US" dirty="0">
              <a:solidFill>
                <a:srgbClr val="FF0000"/>
              </a:solidFill>
            </a:endParaRPr>
          </a:p>
        </p:txBody>
      </p:sp>
      <p:sp>
        <p:nvSpPr>
          <p:cNvPr id="13" name="灯片编号占位符 12"/>
          <p:cNvSpPr>
            <a:spLocks noGrp="1"/>
          </p:cNvSpPr>
          <p:nvPr>
            <p:ph type="sldNum" sz="quarter" idx="12"/>
          </p:nvPr>
        </p:nvSpPr>
        <p:spPr/>
        <p:txBody>
          <a:bodyPr/>
          <a:lstStyle/>
          <a:p>
            <a:fld id="{0C913308-F349-4B6D-A68A-DD1791B4A57B}" type="slidenum">
              <a:rPr lang="zh-CN" altLang="en-US" smtClean="0"/>
              <a:pPr/>
              <a:t>40</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 terminal</a:t>
            </a:r>
            <a:endParaRPr lang="zh-CN" altLang="en-US" dirty="0"/>
          </a:p>
        </p:txBody>
      </p:sp>
      <p:sp>
        <p:nvSpPr>
          <p:cNvPr id="3" name="内容占位符 2"/>
          <p:cNvSpPr>
            <a:spLocks noGrp="1"/>
          </p:cNvSpPr>
          <p:nvPr>
            <p:ph idx="1"/>
          </p:nvPr>
        </p:nvSpPr>
        <p:spPr>
          <a:xfrm>
            <a:off x="3203848" y="1935480"/>
            <a:ext cx="5482952" cy="4389120"/>
          </a:xfrm>
        </p:spPr>
        <p:txBody>
          <a:bodyPr>
            <a:normAutofit fontScale="85000" lnSpcReduction="20000"/>
          </a:bodyPr>
          <a:lstStyle/>
          <a:p>
            <a:pPr>
              <a:spcAft>
                <a:spcPts val="600"/>
              </a:spcAft>
            </a:pPr>
            <a:r>
              <a:rPr lang="en-US" altLang="zh-CN" dirty="0" smtClean="0"/>
              <a:t>An </a:t>
            </a:r>
            <a:r>
              <a:rPr lang="en-US" altLang="zh-CN" i="1" dirty="0" smtClean="0"/>
              <a:t>X terminal</a:t>
            </a:r>
            <a:r>
              <a:rPr lang="en-US" altLang="zh-CN" dirty="0" smtClean="0"/>
              <a:t> is a </a:t>
            </a:r>
            <a:r>
              <a:rPr lang="en-US" altLang="zh-CN" dirty="0" smtClean="0">
                <a:solidFill>
                  <a:srgbClr val="FF0000"/>
                </a:solidFill>
              </a:rPr>
              <a:t>thin client </a:t>
            </a:r>
            <a:r>
              <a:rPr lang="en-US" altLang="zh-CN" dirty="0" smtClean="0"/>
              <a:t>that only runs an X server.</a:t>
            </a:r>
          </a:p>
          <a:p>
            <a:pPr>
              <a:spcAft>
                <a:spcPts val="600"/>
              </a:spcAft>
            </a:pPr>
            <a:r>
              <a:rPr lang="en-US" altLang="zh-CN" dirty="0" smtClean="0"/>
              <a:t>This architecture became popular for building inexpensive terminal parks for many users to simultaneously use the same large computer server to execute application programs as clients of each user's X terminal. </a:t>
            </a:r>
          </a:p>
          <a:p>
            <a:pPr>
              <a:spcAft>
                <a:spcPts val="600"/>
              </a:spcAft>
            </a:pPr>
            <a:r>
              <a:rPr lang="en-US" altLang="zh-CN" dirty="0" smtClean="0"/>
              <a:t>All relevant data is assumed to exist solely on the remote server</a:t>
            </a:r>
          </a:p>
          <a:p>
            <a:pPr>
              <a:spcAft>
                <a:spcPts val="600"/>
              </a:spcAft>
            </a:pPr>
            <a:r>
              <a:rPr lang="en-US" altLang="zh-CN" dirty="0" smtClean="0"/>
              <a:t>The X terminal user has no methods available to save or load data from a local terminal device such as a floppy disk, CDROM, or USB storage device. </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1682" name="Picture 2" descr="File:X client sever example.svg">
            <a:hlinkClick r:id="rId3"/>
          </p:cNvPr>
          <p:cNvPicPr>
            <a:picLocks noChangeAspect="1" noChangeArrowheads="1"/>
          </p:cNvPicPr>
          <p:nvPr/>
        </p:nvPicPr>
        <p:blipFill>
          <a:blip r:embed="rId4" cstate="print"/>
          <a:srcRect/>
          <a:stretch>
            <a:fillRect/>
          </a:stretch>
        </p:blipFill>
        <p:spPr bwMode="auto">
          <a:xfrm>
            <a:off x="539552" y="1988840"/>
            <a:ext cx="2381250" cy="4019550"/>
          </a:xfrm>
          <a:prstGeom prst="rect">
            <a:avLst/>
          </a:prstGeom>
          <a:noFill/>
        </p:spPr>
      </p:pic>
      <p:sp>
        <p:nvSpPr>
          <p:cNvPr id="9" name="灯片编号占位符 8"/>
          <p:cNvSpPr>
            <a:spLocks noGrp="1"/>
          </p:cNvSpPr>
          <p:nvPr>
            <p:ph type="sldNum" sz="quarter" idx="12"/>
          </p:nvPr>
        </p:nvSpPr>
        <p:spPr/>
        <p:txBody>
          <a:bodyPr/>
          <a:lstStyle/>
          <a:p>
            <a:fld id="{0C913308-F349-4B6D-A68A-DD1791B4A57B}" type="slidenum">
              <a:rPr lang="zh-CN" altLang="en-US" smtClean="0"/>
              <a:pPr/>
              <a:t>41</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0688"/>
            <a:ext cx="8229600" cy="924712"/>
          </a:xfrm>
        </p:spPr>
        <p:txBody>
          <a:bodyPr>
            <a:normAutofit fontScale="90000"/>
          </a:bodyPr>
          <a:lstStyle/>
          <a:p>
            <a:r>
              <a:rPr lang="en-US" altLang="zh-CN" dirty="0" smtClean="0"/>
              <a:t>Clients: User Interface </a:t>
            </a:r>
            <a:br>
              <a:rPr lang="en-US" altLang="zh-CN" dirty="0" smtClean="0"/>
            </a:br>
            <a:r>
              <a:rPr lang="en-US" altLang="zh-CN" sz="4400" dirty="0" smtClean="0"/>
              <a:t>– Compound Documents </a:t>
            </a:r>
            <a:endParaRPr lang="zh-CN" altLang="en-US" sz="4400" dirty="0"/>
          </a:p>
        </p:txBody>
      </p:sp>
      <p:sp>
        <p:nvSpPr>
          <p:cNvPr id="3" name="内容占位符 2"/>
          <p:cNvSpPr>
            <a:spLocks noGrp="1"/>
          </p:cNvSpPr>
          <p:nvPr>
            <p:ph idx="1"/>
          </p:nvPr>
        </p:nvSpPr>
        <p:spPr>
          <a:xfrm>
            <a:off x="457200" y="1757536"/>
            <a:ext cx="8229600" cy="4623792"/>
          </a:xfrm>
        </p:spPr>
        <p:txBody>
          <a:bodyPr>
            <a:normAutofit fontScale="92500" lnSpcReduction="20000"/>
          </a:bodyPr>
          <a:lstStyle/>
          <a:p>
            <a:pPr>
              <a:buNone/>
            </a:pPr>
            <a:r>
              <a:rPr lang="en-US" altLang="zh-CN" dirty="0" smtClean="0"/>
              <a:t>Defined as a collection of documents, possibly of very different kinds, which are seamlessly integrated at the user-interface level</a:t>
            </a:r>
          </a:p>
          <a:p>
            <a:r>
              <a:rPr lang="en-US" altLang="zh-CN" dirty="0" smtClean="0"/>
              <a:t>A user interface can handle compound documents hides the fact that </a:t>
            </a:r>
            <a:r>
              <a:rPr lang="en-US" altLang="zh-CN" i="1" u="sng" dirty="0" smtClean="0"/>
              <a:t>different applications operate on different parts of the document</a:t>
            </a:r>
          </a:p>
          <a:p>
            <a:r>
              <a:rPr lang="en-US" altLang="zh-CN" dirty="0" smtClean="0"/>
              <a:t>User interface is </a:t>
            </a:r>
            <a:r>
              <a:rPr lang="en-US" altLang="zh-CN" dirty="0" smtClean="0">
                <a:solidFill>
                  <a:srgbClr val="FF0000"/>
                </a:solidFill>
              </a:rPr>
              <a:t>application-aware</a:t>
            </a:r>
            <a:r>
              <a:rPr lang="en-US" altLang="zh-CN" dirty="0" smtClean="0"/>
              <a:t> </a:t>
            </a:r>
            <a:r>
              <a:rPr lang="en-US" altLang="zh-CN" dirty="0" smtClean="0">
                <a:sym typeface="Wingdings"/>
              </a:rPr>
              <a:t></a:t>
            </a:r>
            <a:r>
              <a:rPr lang="en-US" altLang="zh-CN" dirty="0" smtClean="0"/>
              <a:t> inter-application communication:</a:t>
            </a:r>
          </a:p>
          <a:p>
            <a:pPr lvl="1"/>
            <a:r>
              <a:rPr lang="en-US" altLang="zh-CN" dirty="0" smtClean="0">
                <a:solidFill>
                  <a:srgbClr val="0070C0"/>
                </a:solidFill>
              </a:rPr>
              <a:t>drag-and-drop:</a:t>
            </a:r>
            <a:r>
              <a:rPr lang="en-US" altLang="zh-CN" dirty="0" smtClean="0"/>
              <a:t> move objects across the screen to invoke interaction with other applications</a:t>
            </a:r>
          </a:p>
          <a:p>
            <a:pPr lvl="2"/>
            <a:r>
              <a:rPr lang="en-US" altLang="zh-CN" dirty="0" smtClean="0"/>
              <a:t>E.g., moving an icon representing a file </a:t>
            </a:r>
            <a:r>
              <a:rPr lang="en-US" altLang="zh-CN" i="1" dirty="0" smtClean="0"/>
              <a:t>A</a:t>
            </a:r>
            <a:r>
              <a:rPr lang="en-US" altLang="zh-CN" dirty="0" smtClean="0"/>
              <a:t> to an icon representing a trash can </a:t>
            </a:r>
            <a:r>
              <a:rPr lang="en-US" altLang="zh-CN" dirty="0" smtClean="0">
                <a:sym typeface="Wingdings"/>
              </a:rPr>
              <a:t> the file is deleted</a:t>
            </a:r>
            <a:endParaRPr lang="en-US" altLang="zh-CN" dirty="0" smtClean="0"/>
          </a:p>
          <a:p>
            <a:pPr lvl="1"/>
            <a:r>
              <a:rPr lang="en-US" altLang="zh-CN" dirty="0" smtClean="0">
                <a:solidFill>
                  <a:srgbClr val="0070C0"/>
                </a:solidFill>
              </a:rPr>
              <a:t>in-place editing:</a:t>
            </a:r>
            <a:r>
              <a:rPr lang="en-US" altLang="zh-CN" dirty="0" smtClean="0"/>
              <a:t> integrate several applications at user-interface level (word processing + drawing facilities)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42</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03-10"/>
          <p:cNvPicPr>
            <a:picLocks noChangeAspect="1" noChangeArrowheads="1"/>
          </p:cNvPicPr>
          <p:nvPr/>
        </p:nvPicPr>
        <p:blipFill>
          <a:blip r:embed="rId3" cstate="print"/>
          <a:srcRect/>
          <a:stretch>
            <a:fillRect/>
          </a:stretch>
        </p:blipFill>
        <p:spPr bwMode="auto">
          <a:xfrm>
            <a:off x="683568" y="3015208"/>
            <a:ext cx="5660136" cy="2286000"/>
          </a:xfrm>
          <a:prstGeom prst="rect">
            <a:avLst/>
          </a:prstGeom>
          <a:noFill/>
        </p:spPr>
      </p:pic>
      <p:sp>
        <p:nvSpPr>
          <p:cNvPr id="2" name="标题 1"/>
          <p:cNvSpPr>
            <a:spLocks noGrp="1"/>
          </p:cNvSpPr>
          <p:nvPr>
            <p:ph type="title"/>
          </p:nvPr>
        </p:nvSpPr>
        <p:spPr>
          <a:xfrm>
            <a:off x="457200" y="704088"/>
            <a:ext cx="8229600" cy="924712"/>
          </a:xfrm>
        </p:spPr>
        <p:txBody>
          <a:bodyPr>
            <a:normAutofit fontScale="90000"/>
          </a:bodyPr>
          <a:lstStyle/>
          <a:p>
            <a:r>
              <a:rPr lang="en-US" altLang="zh-CN" dirty="0" smtClean="0"/>
              <a:t>Client-Side Software for Distribution Transparency</a:t>
            </a:r>
            <a:endParaRPr lang="zh-CN" altLang="en-US" dirty="0"/>
          </a:p>
        </p:txBody>
      </p:sp>
      <p:sp>
        <p:nvSpPr>
          <p:cNvPr id="3" name="内容占位符 2"/>
          <p:cNvSpPr>
            <a:spLocks noGrp="1"/>
          </p:cNvSpPr>
          <p:nvPr>
            <p:ph idx="1"/>
          </p:nvPr>
        </p:nvSpPr>
        <p:spPr>
          <a:xfrm>
            <a:off x="457200" y="1628800"/>
            <a:ext cx="8229600" cy="4695800"/>
          </a:xfrm>
        </p:spPr>
        <p:txBody>
          <a:bodyPr>
            <a:normAutofit/>
          </a:bodyPr>
          <a:lstStyle/>
          <a:p>
            <a:r>
              <a:rPr lang="en-US" altLang="zh-CN" sz="2000" dirty="0" smtClean="0">
                <a:solidFill>
                  <a:srgbClr val="0070C0"/>
                </a:solidFill>
              </a:rPr>
              <a:t>access transparency: </a:t>
            </a:r>
            <a:r>
              <a:rPr lang="en-US" altLang="zh-CN" sz="2000" dirty="0" smtClean="0"/>
              <a:t>client-side stubs for RPCs </a:t>
            </a:r>
          </a:p>
          <a:p>
            <a:r>
              <a:rPr lang="en-US" altLang="zh-CN" sz="2000" dirty="0" smtClean="0">
                <a:solidFill>
                  <a:srgbClr val="0070C0"/>
                </a:solidFill>
              </a:rPr>
              <a:t>location/migration/relocation transparency:</a:t>
            </a:r>
            <a:r>
              <a:rPr lang="en-US" altLang="zh-CN" sz="2000" dirty="0" smtClean="0"/>
              <a:t> let client-side software keep track of actual location</a:t>
            </a:r>
          </a:p>
          <a:p>
            <a:r>
              <a:rPr lang="en-US" altLang="zh-CN" sz="2000" dirty="0" smtClean="0">
                <a:solidFill>
                  <a:srgbClr val="0070C0"/>
                </a:solidFill>
              </a:rPr>
              <a:t>replication transparency: </a:t>
            </a:r>
            <a:r>
              <a:rPr lang="en-US" altLang="zh-CN" sz="2000" dirty="0" smtClean="0"/>
              <a:t>multiple invocations handled by client stub:</a:t>
            </a:r>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r>
              <a:rPr lang="en-US" altLang="zh-CN" sz="2000" dirty="0" smtClean="0">
                <a:solidFill>
                  <a:srgbClr val="0070C0"/>
                </a:solidFill>
              </a:rPr>
              <a:t>failure transparency: </a:t>
            </a:r>
            <a:r>
              <a:rPr lang="en-US" altLang="zh-CN" sz="2000" dirty="0" smtClean="0"/>
              <a:t>can often be placed only at client (we’re trying to mask server and communication failures)</a:t>
            </a:r>
          </a:p>
          <a:p>
            <a:r>
              <a:rPr lang="en-US" altLang="zh-CN" sz="2000" dirty="0" smtClean="0"/>
              <a:t>Concurrency/persistence transparency: </a:t>
            </a:r>
            <a:r>
              <a:rPr lang="en-US" altLang="zh-CN" sz="2000" u="sng" dirty="0" smtClean="0"/>
              <a:t>handled at the server</a:t>
            </a:r>
            <a:endParaRPr lang="zh-CN" altLang="en-US" sz="2000" u="sng"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TextBox 7"/>
          <p:cNvSpPr txBox="1"/>
          <p:nvPr/>
        </p:nvSpPr>
        <p:spPr>
          <a:xfrm>
            <a:off x="6660232" y="3284984"/>
            <a:ext cx="1944216" cy="1569660"/>
          </a:xfrm>
          <a:prstGeom prst="rect">
            <a:avLst/>
          </a:prstGeom>
          <a:noFill/>
        </p:spPr>
        <p:txBody>
          <a:bodyPr wrap="square" rtlCol="0">
            <a:spAutoFit/>
          </a:bodyPr>
          <a:lstStyle/>
          <a:p>
            <a:r>
              <a:rPr lang="en-US" altLang="zh-CN" sz="1600" dirty="0" smtClean="0"/>
              <a:t>Client-side software can transparently collect all responses and pass a single response to the client application</a:t>
            </a:r>
            <a:endParaRPr lang="zh-CN" altLang="en-US" sz="1600" dirty="0"/>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43</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 3 – Processes: Outline</a:t>
            </a:r>
            <a:endParaRPr lang="zh-CN" altLang="en-US" dirty="0"/>
          </a:p>
        </p:txBody>
      </p:sp>
      <p:sp>
        <p:nvSpPr>
          <p:cNvPr id="3" name="内容占位符 2"/>
          <p:cNvSpPr>
            <a:spLocks noGrp="1"/>
          </p:cNvSpPr>
          <p:nvPr>
            <p:ph idx="1"/>
          </p:nvPr>
        </p:nvSpPr>
        <p:spPr/>
        <p:txBody>
          <a:bodyPr/>
          <a:lstStyle/>
          <a:p>
            <a:r>
              <a:rPr lang="en-US" altLang="zh-CN" dirty="0" smtClean="0"/>
              <a:t>Threads</a:t>
            </a:r>
          </a:p>
          <a:p>
            <a:r>
              <a:rPr lang="en-US" altLang="zh-CN" dirty="0" smtClean="0"/>
              <a:t>Virtualization</a:t>
            </a:r>
          </a:p>
          <a:p>
            <a:r>
              <a:rPr lang="en-US" altLang="zh-CN" dirty="0" smtClean="0"/>
              <a:t>Clients</a:t>
            </a:r>
          </a:p>
          <a:p>
            <a:r>
              <a:rPr lang="en-US" altLang="zh-CN" dirty="0" smtClean="0"/>
              <a:t>Servers</a:t>
            </a:r>
          </a:p>
          <a:p>
            <a:r>
              <a:rPr lang="en-US" altLang="zh-CN" dirty="0" smtClean="0"/>
              <a:t>Code migration</a:t>
            </a:r>
          </a:p>
          <a:p>
            <a:r>
              <a:rPr lang="en-US" altLang="zh-CN" dirty="0" smtClean="0"/>
              <a:t>Summary</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5796135" y="4293096"/>
            <a:ext cx="2471738" cy="2143125"/>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44</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3" end="3"/>
                                            </p:txEl>
                                          </p:spTgt>
                                        </p:tgtEl>
                                        <p:attrNameLst>
                                          <p:attrName>style.color</p:attrName>
                                        </p:attrNameLst>
                                      </p:cBhvr>
                                      <p:to>
                                        <a:srgbClr val="D7210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80696"/>
          </a:xfrm>
        </p:spPr>
        <p:txBody>
          <a:bodyPr>
            <a:normAutofit fontScale="90000"/>
          </a:bodyPr>
          <a:lstStyle/>
          <a:p>
            <a:r>
              <a:rPr lang="en-US" altLang="zh-CN" dirty="0" smtClean="0"/>
              <a:t>Servers: General Organization</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TextBox 6"/>
          <p:cNvSpPr txBox="1"/>
          <p:nvPr/>
        </p:nvSpPr>
        <p:spPr>
          <a:xfrm>
            <a:off x="395536" y="1556792"/>
            <a:ext cx="8280920" cy="1569660"/>
          </a:xfrm>
          <a:prstGeom prst="rect">
            <a:avLst/>
          </a:prstGeom>
          <a:noFill/>
        </p:spPr>
        <p:txBody>
          <a:bodyPr wrap="square" rtlCol="0">
            <a:spAutoFit/>
          </a:bodyPr>
          <a:lstStyle/>
          <a:p>
            <a:r>
              <a:rPr lang="en-US" altLang="zh-CN" sz="2400" dirty="0" smtClean="0"/>
              <a:t>A server is a process that waits for incoming service requests at a specific transport address. </a:t>
            </a:r>
            <a:r>
              <a:rPr lang="en-US" altLang="zh-CN" sz="2400" dirty="0" smtClean="0">
                <a:solidFill>
                  <a:srgbClr val="0070C0"/>
                </a:solidFill>
              </a:rPr>
              <a:t>In practice, there is a one-to-one mapping between a port and a service.</a:t>
            </a:r>
          </a:p>
          <a:p>
            <a:endParaRPr lang="zh-CN" altLang="en-US" sz="2400" dirty="0"/>
          </a:p>
        </p:txBody>
      </p:sp>
      <p:graphicFrame>
        <p:nvGraphicFramePr>
          <p:cNvPr id="9" name="内容占位符 8"/>
          <p:cNvGraphicFramePr>
            <a:graphicFrameLocks noGrp="1"/>
          </p:cNvGraphicFramePr>
          <p:nvPr>
            <p:ph idx="1"/>
          </p:nvPr>
        </p:nvGraphicFramePr>
        <p:xfrm>
          <a:off x="1331640" y="2852936"/>
          <a:ext cx="6408712" cy="2966720"/>
        </p:xfrm>
        <a:graphic>
          <a:graphicData uri="http://schemas.openxmlformats.org/drawingml/2006/table">
            <a:tbl>
              <a:tblPr firstRow="1" bandRow="1">
                <a:tableStyleId>{5C22544A-7EE6-4342-B048-85BDC9FD1C3A}</a:tableStyleId>
              </a:tblPr>
              <a:tblGrid>
                <a:gridCol w="1728192"/>
                <a:gridCol w="1368152"/>
                <a:gridCol w="3312368"/>
              </a:tblGrid>
              <a:tr h="370840">
                <a:tc>
                  <a:txBody>
                    <a:bodyPr/>
                    <a:lstStyle/>
                    <a:p>
                      <a:r>
                        <a:rPr lang="en-US" altLang="zh-CN" dirty="0" smtClean="0"/>
                        <a:t>service</a:t>
                      </a:r>
                      <a:endParaRPr lang="zh-CN" altLang="en-US" dirty="0"/>
                    </a:p>
                  </a:txBody>
                  <a:tcPr/>
                </a:tc>
                <a:tc>
                  <a:txBody>
                    <a:bodyPr/>
                    <a:lstStyle/>
                    <a:p>
                      <a:r>
                        <a:rPr lang="en-US" altLang="zh-CN" dirty="0" smtClean="0"/>
                        <a:t>port</a:t>
                      </a:r>
                      <a:endParaRPr lang="zh-CN" altLang="en-US" dirty="0"/>
                    </a:p>
                  </a:txBody>
                  <a:tcPr/>
                </a:tc>
                <a:tc>
                  <a:txBody>
                    <a:bodyPr/>
                    <a:lstStyle/>
                    <a:p>
                      <a:r>
                        <a:rPr lang="en-US" altLang="zh-CN" dirty="0" smtClean="0"/>
                        <a:t>comment</a:t>
                      </a:r>
                      <a:endParaRPr lang="zh-CN" altLang="en-US" dirty="0"/>
                    </a:p>
                  </a:txBody>
                  <a:tcPr/>
                </a:tc>
              </a:tr>
              <a:tr h="370840">
                <a:tc>
                  <a:txBody>
                    <a:bodyPr/>
                    <a:lstStyle/>
                    <a:p>
                      <a:r>
                        <a:rPr lang="en-US" altLang="zh-CN" dirty="0" smtClean="0"/>
                        <a:t>ftp-data</a:t>
                      </a:r>
                      <a:endParaRPr lang="zh-CN" altLang="en-US" dirty="0"/>
                    </a:p>
                  </a:txBody>
                  <a:tcPr/>
                </a:tc>
                <a:tc>
                  <a:txBody>
                    <a:bodyPr/>
                    <a:lstStyle/>
                    <a:p>
                      <a:r>
                        <a:rPr lang="en-US" altLang="zh-CN" dirty="0" smtClean="0"/>
                        <a:t>20</a:t>
                      </a:r>
                      <a:endParaRPr lang="zh-CN" altLang="en-US" dirty="0"/>
                    </a:p>
                  </a:txBody>
                  <a:tcPr/>
                </a:tc>
                <a:tc>
                  <a:txBody>
                    <a:bodyPr/>
                    <a:lstStyle/>
                    <a:p>
                      <a:r>
                        <a:rPr lang="en-US" altLang="zh-CN" dirty="0" smtClean="0"/>
                        <a:t>File Transfer [default data]</a:t>
                      </a:r>
                      <a:endParaRPr lang="zh-CN" altLang="en-US" dirty="0"/>
                    </a:p>
                  </a:txBody>
                  <a:tcPr/>
                </a:tc>
              </a:tr>
              <a:tr h="370840">
                <a:tc>
                  <a:txBody>
                    <a:bodyPr/>
                    <a:lstStyle/>
                    <a:p>
                      <a:r>
                        <a:rPr lang="en-US" altLang="zh-CN" dirty="0" smtClean="0"/>
                        <a:t>ftp</a:t>
                      </a:r>
                      <a:endParaRPr lang="zh-CN" altLang="en-US" dirty="0"/>
                    </a:p>
                  </a:txBody>
                  <a:tcPr/>
                </a:tc>
                <a:tc>
                  <a:txBody>
                    <a:bodyPr/>
                    <a:lstStyle/>
                    <a:p>
                      <a:r>
                        <a:rPr lang="en-US" altLang="zh-CN" dirty="0" smtClean="0"/>
                        <a:t>21</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File Transfer [control]</a:t>
                      </a:r>
                      <a:endParaRPr lang="zh-CN" altLang="en-US" dirty="0"/>
                    </a:p>
                  </a:txBody>
                  <a:tcPr/>
                </a:tc>
              </a:tr>
              <a:tr h="370840">
                <a:tc>
                  <a:txBody>
                    <a:bodyPr/>
                    <a:lstStyle/>
                    <a:p>
                      <a:r>
                        <a:rPr lang="en-US" altLang="zh-CN" dirty="0" smtClean="0"/>
                        <a:t>http</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For the WWW</a:t>
                      </a:r>
                      <a:endParaRPr lang="zh-CN" altLang="en-US" dirty="0"/>
                    </a:p>
                  </a:txBody>
                  <a:tcPr/>
                </a:tc>
              </a:tr>
              <a:tr h="370840">
                <a:tc>
                  <a:txBody>
                    <a:bodyPr/>
                    <a:lstStyle/>
                    <a:p>
                      <a:r>
                        <a:rPr lang="en-US" altLang="zh-CN" dirty="0" smtClean="0"/>
                        <a:t>telnet</a:t>
                      </a:r>
                      <a:endParaRPr lang="zh-CN" altLang="en-US" dirty="0"/>
                    </a:p>
                  </a:txBody>
                  <a:tcPr/>
                </a:tc>
                <a:tc>
                  <a:txBody>
                    <a:bodyPr/>
                    <a:lstStyle/>
                    <a:p>
                      <a:r>
                        <a:rPr lang="en-US" altLang="zh-CN" dirty="0" smtClean="0"/>
                        <a:t>23</a:t>
                      </a:r>
                      <a:endParaRPr lang="zh-CN" altLang="en-US" dirty="0"/>
                    </a:p>
                  </a:txBody>
                  <a:tcPr/>
                </a:tc>
                <a:tc>
                  <a:txBody>
                    <a:bodyPr/>
                    <a:lstStyle/>
                    <a:p>
                      <a:r>
                        <a:rPr lang="en-US" altLang="zh-CN" dirty="0" smtClean="0"/>
                        <a:t>Telnet</a:t>
                      </a:r>
                      <a:endParaRPr lang="zh-CN" altLang="en-US" dirty="0"/>
                    </a:p>
                  </a:txBody>
                  <a:tcPr/>
                </a:tc>
              </a:tr>
              <a:tr h="370840">
                <a:tc>
                  <a:txBody>
                    <a:bodyPr/>
                    <a:lstStyle/>
                    <a:p>
                      <a:endParaRPr lang="zh-CN" altLang="en-US" dirty="0"/>
                    </a:p>
                  </a:txBody>
                  <a:tcPr/>
                </a:tc>
                <a:tc>
                  <a:txBody>
                    <a:bodyPr/>
                    <a:lstStyle/>
                    <a:p>
                      <a:r>
                        <a:rPr lang="en-US" altLang="zh-CN" dirty="0" smtClean="0"/>
                        <a:t>24</a:t>
                      </a:r>
                      <a:endParaRPr lang="zh-CN" altLang="en-US" dirty="0"/>
                    </a:p>
                  </a:txBody>
                  <a:tcPr/>
                </a:tc>
                <a:tc>
                  <a:txBody>
                    <a:bodyPr/>
                    <a:lstStyle/>
                    <a:p>
                      <a:r>
                        <a:rPr lang="en-US" altLang="zh-CN" dirty="0" smtClean="0"/>
                        <a:t>Any private mail</a:t>
                      </a:r>
                      <a:r>
                        <a:rPr lang="en-US" altLang="zh-CN" baseline="0" dirty="0" smtClean="0"/>
                        <a:t> system</a:t>
                      </a:r>
                      <a:endParaRPr lang="zh-CN" altLang="en-US" dirty="0"/>
                    </a:p>
                  </a:txBody>
                  <a:tcPr/>
                </a:tc>
              </a:tr>
              <a:tr h="370840">
                <a:tc>
                  <a:txBody>
                    <a:bodyPr/>
                    <a:lstStyle/>
                    <a:p>
                      <a:r>
                        <a:rPr lang="en-US" altLang="zh-CN" dirty="0" err="1" smtClean="0"/>
                        <a:t>smtp</a:t>
                      </a:r>
                      <a:endParaRPr lang="zh-CN" altLang="en-US" dirty="0"/>
                    </a:p>
                  </a:txBody>
                  <a:tcPr/>
                </a:tc>
                <a:tc>
                  <a:txBody>
                    <a:bodyPr/>
                    <a:lstStyle/>
                    <a:p>
                      <a:r>
                        <a:rPr lang="en-US" altLang="zh-CN" dirty="0" smtClean="0"/>
                        <a:t>25</a:t>
                      </a:r>
                      <a:endParaRPr lang="zh-CN" altLang="en-US" dirty="0"/>
                    </a:p>
                  </a:txBody>
                  <a:tcPr/>
                </a:tc>
                <a:tc>
                  <a:txBody>
                    <a:bodyPr/>
                    <a:lstStyle/>
                    <a:p>
                      <a:r>
                        <a:rPr lang="en-US" altLang="zh-CN" dirty="0" smtClean="0"/>
                        <a:t>Simple mail transfer</a:t>
                      </a:r>
                      <a:endParaRPr lang="zh-CN" altLang="en-US" dirty="0"/>
                    </a:p>
                  </a:txBody>
                  <a:tcPr/>
                </a:tc>
              </a:tr>
              <a:tr h="370840">
                <a:tc>
                  <a:txBody>
                    <a:bodyPr/>
                    <a:lstStyle/>
                    <a:p>
                      <a:r>
                        <a:rPr lang="en-US" altLang="zh-CN" dirty="0" smtClean="0"/>
                        <a:t>login</a:t>
                      </a:r>
                      <a:endParaRPr lang="zh-CN" altLang="en-US" dirty="0"/>
                    </a:p>
                  </a:txBody>
                  <a:tcPr/>
                </a:tc>
                <a:tc>
                  <a:txBody>
                    <a:bodyPr/>
                    <a:lstStyle/>
                    <a:p>
                      <a:r>
                        <a:rPr lang="en-US" altLang="zh-CN" dirty="0" smtClean="0"/>
                        <a:t>49</a:t>
                      </a:r>
                      <a:endParaRPr lang="zh-CN" altLang="en-US" dirty="0"/>
                    </a:p>
                  </a:txBody>
                  <a:tcPr/>
                </a:tc>
                <a:tc>
                  <a:txBody>
                    <a:bodyPr/>
                    <a:lstStyle/>
                    <a:p>
                      <a:r>
                        <a:rPr lang="en-US" altLang="zh-CN" dirty="0" smtClean="0"/>
                        <a:t>Login Host</a:t>
                      </a:r>
                      <a:r>
                        <a:rPr lang="en-US" altLang="zh-CN" baseline="0" dirty="0" smtClean="0"/>
                        <a:t> Protocol</a:t>
                      </a:r>
                      <a:endParaRPr lang="zh-CN" altLang="en-US" dirty="0"/>
                    </a:p>
                  </a:txBody>
                  <a:tcPr/>
                </a:tc>
              </a:tr>
            </a:tbl>
          </a:graphicData>
        </a:graphic>
      </p:graphicFrame>
      <p:sp>
        <p:nvSpPr>
          <p:cNvPr id="10" name="TextBox 9"/>
          <p:cNvSpPr txBox="1"/>
          <p:nvPr/>
        </p:nvSpPr>
        <p:spPr>
          <a:xfrm>
            <a:off x="323528" y="5877272"/>
            <a:ext cx="8640960" cy="369332"/>
          </a:xfrm>
          <a:prstGeom prst="rect">
            <a:avLst/>
          </a:prstGeom>
          <a:noFill/>
        </p:spPr>
        <p:txBody>
          <a:bodyPr wrap="square" rtlCol="0">
            <a:spAutoFit/>
          </a:bodyPr>
          <a:lstStyle/>
          <a:p>
            <a:r>
              <a:rPr lang="en-US" altLang="zh-CN" dirty="0" smtClean="0"/>
              <a:t>Port numbers have been assigned by the Internet Assigned Numbers Authority (IANA)</a:t>
            </a:r>
            <a:endParaRPr lang="zh-CN" altLang="en-US" dirty="0"/>
          </a:p>
        </p:txBody>
      </p:sp>
      <p:sp>
        <p:nvSpPr>
          <p:cNvPr id="12" name="灯片编号占位符 11"/>
          <p:cNvSpPr>
            <a:spLocks noGrp="1"/>
          </p:cNvSpPr>
          <p:nvPr>
            <p:ph type="sldNum" sz="quarter" idx="12"/>
          </p:nvPr>
        </p:nvSpPr>
        <p:spPr/>
        <p:txBody>
          <a:bodyPr/>
          <a:lstStyle/>
          <a:p>
            <a:fld id="{0C913308-F349-4B6D-A68A-DD1791B4A57B}" type="slidenum">
              <a:rPr lang="zh-CN" altLang="en-US" smtClean="0"/>
              <a:pPr/>
              <a:t>45</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08688"/>
          </a:xfrm>
        </p:spPr>
        <p:txBody>
          <a:bodyPr>
            <a:normAutofit fontScale="90000"/>
          </a:bodyPr>
          <a:lstStyle/>
          <a:p>
            <a:r>
              <a:rPr lang="en-US" altLang="zh-CN" dirty="0" smtClean="0"/>
              <a:t>Type of servers</a:t>
            </a:r>
            <a:endParaRPr lang="zh-CN" altLang="en-US" dirty="0"/>
          </a:p>
        </p:txBody>
      </p:sp>
      <p:sp>
        <p:nvSpPr>
          <p:cNvPr id="3" name="内容占位符 2"/>
          <p:cNvSpPr>
            <a:spLocks noGrp="1"/>
          </p:cNvSpPr>
          <p:nvPr>
            <p:ph idx="1"/>
          </p:nvPr>
        </p:nvSpPr>
        <p:spPr>
          <a:xfrm>
            <a:off x="467544" y="1772816"/>
            <a:ext cx="8229600" cy="4389120"/>
          </a:xfrm>
        </p:spPr>
        <p:txBody>
          <a:bodyPr>
            <a:normAutofit fontScale="92500" lnSpcReduction="20000"/>
          </a:bodyPr>
          <a:lstStyle/>
          <a:p>
            <a:pPr>
              <a:spcAft>
                <a:spcPts val="600"/>
              </a:spcAft>
            </a:pPr>
            <a:r>
              <a:rPr lang="en-US" altLang="zh-CN" dirty="0" smtClean="0">
                <a:solidFill>
                  <a:srgbClr val="0070C0"/>
                </a:solidFill>
              </a:rPr>
              <a:t>Iterative servers: </a:t>
            </a:r>
            <a:r>
              <a:rPr lang="en-US" altLang="zh-CN" dirty="0" smtClean="0"/>
              <a:t>handles both the connection request and the transaction involved in the call itself. </a:t>
            </a:r>
          </a:p>
          <a:p>
            <a:pPr lvl="1">
              <a:spcAft>
                <a:spcPts val="600"/>
              </a:spcAft>
            </a:pPr>
            <a:r>
              <a:rPr lang="en-US" altLang="zh-CN" dirty="0" smtClean="0">
                <a:solidFill>
                  <a:srgbClr val="FF0000"/>
                </a:solidFill>
              </a:rPr>
              <a:t>only one client at a time: </a:t>
            </a:r>
            <a:r>
              <a:rPr lang="en-US" altLang="zh-CN" dirty="0" smtClean="0"/>
              <a:t>request processing </a:t>
            </a:r>
            <a:r>
              <a:rPr lang="en-US" altLang="zh-CN" dirty="0" smtClean="0">
                <a:solidFill>
                  <a:srgbClr val="FF0000"/>
                </a:solidFill>
              </a:rPr>
              <a:t>blocks</a:t>
            </a:r>
            <a:r>
              <a:rPr lang="en-US" altLang="zh-CN" dirty="0" smtClean="0"/>
              <a:t> any other connections</a:t>
            </a:r>
          </a:p>
          <a:p>
            <a:pPr lvl="1">
              <a:spcAft>
                <a:spcPts val="600"/>
              </a:spcAft>
            </a:pPr>
            <a:r>
              <a:rPr lang="en-US" altLang="zh-CN" dirty="0" smtClean="0"/>
              <a:t>fairly simple and are suitable for </a:t>
            </a:r>
            <a:r>
              <a:rPr lang="en-US" altLang="zh-CN" dirty="0" smtClean="0">
                <a:solidFill>
                  <a:srgbClr val="FF0000"/>
                </a:solidFill>
              </a:rPr>
              <a:t>transactions that do not last long</a:t>
            </a:r>
            <a:r>
              <a:rPr lang="en-US" altLang="zh-CN" dirty="0" smtClean="0"/>
              <a:t>; however, if the transaction takes more time, queues can build up quickly.</a:t>
            </a:r>
          </a:p>
          <a:p>
            <a:pPr>
              <a:spcAft>
                <a:spcPts val="600"/>
              </a:spcAft>
            </a:pPr>
            <a:r>
              <a:rPr lang="en-US" altLang="zh-CN" dirty="0" smtClean="0">
                <a:solidFill>
                  <a:srgbClr val="0070C0"/>
                </a:solidFill>
              </a:rPr>
              <a:t>Concurrent servers: </a:t>
            </a:r>
            <a:r>
              <a:rPr lang="en-US" altLang="zh-CN" dirty="0" smtClean="0"/>
              <a:t>does not handle the request itself, but passes it to a separate thread or another process, which is responsible for returning a response (e.g., </a:t>
            </a:r>
            <a:r>
              <a:rPr lang="en-US" altLang="zh-CN" dirty="0" smtClean="0">
                <a:solidFill>
                  <a:srgbClr val="FF0000"/>
                </a:solidFill>
              </a:rPr>
              <a:t>multithreaded server</a:t>
            </a:r>
            <a:r>
              <a:rPr lang="en-US" altLang="zh-CN" dirty="0" smtClean="0"/>
              <a:t>)</a:t>
            </a:r>
          </a:p>
          <a:p>
            <a:pPr lvl="1">
              <a:spcAft>
                <a:spcPts val="600"/>
              </a:spcAft>
            </a:pPr>
            <a:r>
              <a:rPr lang="en-US" altLang="zh-CN" dirty="0" smtClean="0"/>
              <a:t>can take requests from multiple clients and assign them to helper threads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46</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636680"/>
          </a:xfrm>
        </p:spPr>
        <p:txBody>
          <a:bodyPr>
            <a:normAutofit fontScale="90000"/>
          </a:bodyPr>
          <a:lstStyle/>
          <a:p>
            <a:r>
              <a:rPr lang="en-US" altLang="zh-CN" dirty="0" smtClean="0"/>
              <a:t>Servers: General Design Issues </a:t>
            </a:r>
            <a:endParaRPr lang="zh-CN" altLang="en-US" dirty="0"/>
          </a:p>
        </p:txBody>
      </p:sp>
      <p:sp>
        <p:nvSpPr>
          <p:cNvPr id="3" name="内容占位符 2"/>
          <p:cNvSpPr>
            <a:spLocks noGrp="1"/>
          </p:cNvSpPr>
          <p:nvPr>
            <p:ph idx="1"/>
          </p:nvPr>
        </p:nvSpPr>
        <p:spPr>
          <a:xfrm>
            <a:off x="467544" y="1196752"/>
            <a:ext cx="8229600" cy="807368"/>
          </a:xfrm>
        </p:spPr>
        <p:txBody>
          <a:bodyPr>
            <a:normAutofit fontScale="70000" lnSpcReduction="20000"/>
          </a:bodyPr>
          <a:lstStyle/>
          <a:p>
            <a:r>
              <a:rPr lang="en-US" altLang="zh-CN" dirty="0" smtClean="0"/>
              <a:t>Many services do not require a pre-assigned </a:t>
            </a:r>
            <a:r>
              <a:rPr lang="en-US" altLang="zh-CN" dirty="0" smtClean="0">
                <a:solidFill>
                  <a:srgbClr val="FF0000"/>
                </a:solidFill>
              </a:rPr>
              <a:t>end point</a:t>
            </a:r>
            <a:r>
              <a:rPr lang="en-US" altLang="zh-CN" dirty="0" smtClean="0"/>
              <a:t> (i.e., </a:t>
            </a:r>
            <a:r>
              <a:rPr lang="en-US" altLang="zh-CN" dirty="0" smtClean="0">
                <a:solidFill>
                  <a:srgbClr val="FF0000"/>
                </a:solidFill>
              </a:rPr>
              <a:t>port</a:t>
            </a:r>
            <a:r>
              <a:rPr lang="en-US" altLang="zh-CN" dirty="0" smtClean="0"/>
              <a:t> number), which can be dynamically assigned by its local OS</a:t>
            </a:r>
          </a:p>
          <a:p>
            <a:r>
              <a:rPr lang="en-US" altLang="zh-CN" dirty="0" smtClean="0"/>
              <a:t>A client will first look up the end point. There are two solutions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82946" name="Picture 2" descr="03-11"/>
          <p:cNvPicPr>
            <a:picLocks noChangeAspect="1" noChangeArrowheads="1"/>
          </p:cNvPicPr>
          <p:nvPr/>
        </p:nvPicPr>
        <p:blipFill>
          <a:blip r:embed="rId2" cstate="print"/>
          <a:srcRect b="55522"/>
          <a:stretch>
            <a:fillRect/>
          </a:stretch>
        </p:blipFill>
        <p:spPr bwMode="auto">
          <a:xfrm>
            <a:off x="467544" y="2316114"/>
            <a:ext cx="4530852" cy="1988796"/>
          </a:xfrm>
          <a:prstGeom prst="rect">
            <a:avLst/>
          </a:prstGeom>
          <a:noFill/>
        </p:spPr>
      </p:pic>
      <p:pic>
        <p:nvPicPr>
          <p:cNvPr id="82947" name="Picture 3" descr="03-11"/>
          <p:cNvPicPr>
            <a:picLocks noChangeAspect="1" noChangeArrowheads="1"/>
          </p:cNvPicPr>
          <p:nvPr/>
        </p:nvPicPr>
        <p:blipFill>
          <a:blip r:embed="rId2" cstate="print"/>
          <a:srcRect t="50955"/>
          <a:stretch>
            <a:fillRect/>
          </a:stretch>
        </p:blipFill>
        <p:spPr bwMode="auto">
          <a:xfrm>
            <a:off x="467544" y="4332338"/>
            <a:ext cx="4530852" cy="2193006"/>
          </a:xfrm>
          <a:prstGeom prst="rect">
            <a:avLst/>
          </a:prstGeom>
          <a:noFill/>
        </p:spPr>
      </p:pic>
      <p:sp>
        <p:nvSpPr>
          <p:cNvPr id="9" name="TextBox 8"/>
          <p:cNvSpPr txBox="1"/>
          <p:nvPr/>
        </p:nvSpPr>
        <p:spPr>
          <a:xfrm>
            <a:off x="5148064" y="2204864"/>
            <a:ext cx="3672408"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smtClean="0"/>
              <a:t>A special </a:t>
            </a:r>
            <a:r>
              <a:rPr lang="en-US" altLang="zh-CN" i="1" dirty="0" smtClean="0">
                <a:solidFill>
                  <a:srgbClr val="0070C0"/>
                </a:solidFill>
              </a:rPr>
              <a:t>daemon</a:t>
            </a:r>
            <a:r>
              <a:rPr lang="en-US" altLang="zh-CN" dirty="0" smtClean="0"/>
              <a:t>, running on the server machine, keeps track of the current end point of each service</a:t>
            </a:r>
          </a:p>
          <a:p>
            <a:r>
              <a:rPr lang="en-US" altLang="zh-CN" i="1" dirty="0" smtClean="0"/>
              <a:t>A client </a:t>
            </a:r>
          </a:p>
          <a:p>
            <a:pPr marL="342900" indent="-342900">
              <a:buFont typeface="+mj-lt"/>
              <a:buAutoNum type="arabicPeriod"/>
            </a:pPr>
            <a:r>
              <a:rPr lang="en-US" altLang="zh-CN" dirty="0" smtClean="0"/>
              <a:t>will first contact the daemon, request the end point</a:t>
            </a:r>
          </a:p>
          <a:p>
            <a:pPr marL="342900" indent="-342900">
              <a:buFont typeface="+mj-lt"/>
              <a:buAutoNum type="arabicPeriod"/>
            </a:pPr>
            <a:r>
              <a:rPr lang="en-US" altLang="zh-CN" dirty="0" smtClean="0"/>
              <a:t>Then contact the server</a:t>
            </a:r>
            <a:endParaRPr lang="zh-CN" altLang="en-US" dirty="0"/>
          </a:p>
        </p:txBody>
      </p:sp>
      <p:sp>
        <p:nvSpPr>
          <p:cNvPr id="10" name="TextBox 9"/>
          <p:cNvSpPr txBox="1"/>
          <p:nvPr/>
        </p:nvSpPr>
        <p:spPr>
          <a:xfrm>
            <a:off x="5148064" y="4437112"/>
            <a:ext cx="3672408"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Font typeface="Arial" pitchFamily="34" charset="0"/>
              <a:buChar char="•"/>
            </a:pPr>
            <a:r>
              <a:rPr lang="en-US" altLang="zh-CN" dirty="0" smtClean="0"/>
              <a:t> Implementing each service by means of a separate server may be a waste of resources. </a:t>
            </a:r>
          </a:p>
          <a:p>
            <a:pPr>
              <a:buFont typeface="Arial" pitchFamily="34" charset="0"/>
              <a:buChar char="•"/>
            </a:pPr>
            <a:endParaRPr lang="en-US" altLang="zh-CN" dirty="0" smtClean="0"/>
          </a:p>
          <a:p>
            <a:pPr>
              <a:buFont typeface="Arial" pitchFamily="34" charset="0"/>
              <a:buChar char="•"/>
            </a:pPr>
            <a:r>
              <a:rPr lang="en-US" altLang="zh-CN" dirty="0" smtClean="0"/>
              <a:t> Having a single </a:t>
            </a:r>
            <a:r>
              <a:rPr lang="en-US" altLang="zh-CN" i="1" dirty="0" err="1" smtClean="0">
                <a:solidFill>
                  <a:srgbClr val="0070C0"/>
                </a:solidFill>
              </a:rPr>
              <a:t>superserver</a:t>
            </a:r>
            <a:r>
              <a:rPr lang="en-US" altLang="zh-CN" dirty="0" smtClean="0"/>
              <a:t> listening to each end point associated with a specific service</a:t>
            </a:r>
            <a:r>
              <a:rPr lang="en-US" altLang="zh-CN" i="1" dirty="0" smtClean="0"/>
              <a:t> </a:t>
            </a:r>
            <a:endParaRPr lang="zh-CN" altLang="en-US" dirty="0"/>
          </a:p>
        </p:txBody>
      </p:sp>
      <p:cxnSp>
        <p:nvCxnSpPr>
          <p:cNvPr id="12" name="直接连接符 11"/>
          <p:cNvCxnSpPr/>
          <p:nvPr/>
        </p:nvCxnSpPr>
        <p:spPr>
          <a:xfrm>
            <a:off x="4283968" y="5157192"/>
            <a:ext cx="57606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灯片编号占位符 13"/>
          <p:cNvSpPr>
            <a:spLocks noGrp="1"/>
          </p:cNvSpPr>
          <p:nvPr>
            <p:ph type="sldNum" sz="quarter" idx="12"/>
          </p:nvPr>
        </p:nvSpPr>
        <p:spPr/>
        <p:txBody>
          <a:bodyPr/>
          <a:lstStyle/>
          <a:p>
            <a:fld id="{0C913308-F349-4B6D-A68A-DD1791B4A57B}" type="slidenum">
              <a:rPr lang="zh-CN" altLang="en-US" smtClean="0"/>
              <a:pPr/>
              <a:t>47</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Issue about Whether and How a Server Can Be Interrupted</a:t>
            </a:r>
            <a:endParaRPr lang="zh-CN" altLang="en-US" dirty="0"/>
          </a:p>
        </p:txBody>
      </p:sp>
      <p:sp>
        <p:nvSpPr>
          <p:cNvPr id="3" name="内容占位符 2"/>
          <p:cNvSpPr>
            <a:spLocks noGrp="1"/>
          </p:cNvSpPr>
          <p:nvPr>
            <p:ph idx="1"/>
          </p:nvPr>
        </p:nvSpPr>
        <p:spPr/>
        <p:txBody>
          <a:bodyPr>
            <a:normAutofit fontScale="92500"/>
          </a:bodyPr>
          <a:lstStyle/>
          <a:p>
            <a:pPr>
              <a:spcAft>
                <a:spcPts val="600"/>
              </a:spcAft>
              <a:buNone/>
            </a:pPr>
            <a:r>
              <a:rPr lang="en-US" altLang="zh-CN" dirty="0" smtClean="0"/>
              <a:t>Solution 1 : Use </a:t>
            </a:r>
            <a:r>
              <a:rPr lang="en-US" altLang="zh-CN" dirty="0" smtClean="0">
                <a:solidFill>
                  <a:srgbClr val="0070C0"/>
                </a:solidFill>
              </a:rPr>
              <a:t>a separate port</a:t>
            </a:r>
            <a:r>
              <a:rPr lang="en-US" altLang="zh-CN" dirty="0" smtClean="0"/>
              <a:t> for </a:t>
            </a:r>
            <a:r>
              <a:rPr lang="en-US" altLang="zh-CN" dirty="0" smtClean="0">
                <a:solidFill>
                  <a:srgbClr val="FF0000"/>
                </a:solidFill>
              </a:rPr>
              <a:t>urgent</a:t>
            </a:r>
            <a:r>
              <a:rPr lang="en-US" altLang="zh-CN" dirty="0" smtClean="0"/>
              <a:t> data:</a:t>
            </a:r>
          </a:p>
          <a:p>
            <a:pPr lvl="1">
              <a:spcAft>
                <a:spcPts val="600"/>
              </a:spcAft>
            </a:pPr>
            <a:r>
              <a:rPr lang="en-US" altLang="zh-CN" dirty="0" smtClean="0"/>
              <a:t>Server has a separate thread/process for urgent messages</a:t>
            </a:r>
          </a:p>
          <a:p>
            <a:pPr lvl="1">
              <a:spcAft>
                <a:spcPts val="600"/>
              </a:spcAft>
            </a:pPr>
            <a:r>
              <a:rPr lang="en-US" altLang="zh-CN" dirty="0" smtClean="0"/>
              <a:t>Urgent message comes in </a:t>
            </a:r>
            <a:r>
              <a:rPr lang="en-US" altLang="zh-CN" dirty="0" smtClean="0">
                <a:sym typeface="Wingdings 3"/>
              </a:rPr>
              <a:t></a:t>
            </a:r>
            <a:r>
              <a:rPr lang="en-US" altLang="zh-CN" dirty="0" smtClean="0"/>
              <a:t> associated request is put on hold</a:t>
            </a:r>
          </a:p>
          <a:p>
            <a:pPr lvl="1">
              <a:spcAft>
                <a:spcPts val="600"/>
              </a:spcAft>
            </a:pPr>
            <a:r>
              <a:rPr lang="en-US" altLang="zh-CN" b="1" dirty="0" smtClean="0">
                <a:solidFill>
                  <a:srgbClr val="7030A0"/>
                </a:solidFill>
              </a:rPr>
              <a:t>Note: </a:t>
            </a:r>
            <a:r>
              <a:rPr lang="en-US" altLang="zh-CN" dirty="0" smtClean="0"/>
              <a:t>OS is required to </a:t>
            </a:r>
            <a:r>
              <a:rPr lang="en-US" altLang="zh-CN" dirty="0" smtClean="0">
                <a:solidFill>
                  <a:srgbClr val="0070C0"/>
                </a:solidFill>
              </a:rPr>
              <a:t>support priority-based scheduling</a:t>
            </a:r>
          </a:p>
          <a:p>
            <a:pPr>
              <a:spcBef>
                <a:spcPts val="1200"/>
              </a:spcBef>
              <a:spcAft>
                <a:spcPts val="600"/>
              </a:spcAft>
              <a:buNone/>
            </a:pPr>
            <a:r>
              <a:rPr lang="en-US" altLang="zh-CN" dirty="0" smtClean="0"/>
              <a:t>Solution 2: Use </a:t>
            </a:r>
            <a:r>
              <a:rPr lang="en-US" altLang="zh-CN" i="1" dirty="0" smtClean="0">
                <a:solidFill>
                  <a:srgbClr val="0070C0"/>
                </a:solidFill>
              </a:rPr>
              <a:t>out-of-band communication</a:t>
            </a:r>
            <a:r>
              <a:rPr lang="en-US" altLang="zh-CN" dirty="0" smtClean="0"/>
              <a:t> facilities of the transport layer:</a:t>
            </a:r>
          </a:p>
          <a:p>
            <a:pPr lvl="1">
              <a:spcAft>
                <a:spcPts val="600"/>
              </a:spcAft>
            </a:pPr>
            <a:r>
              <a:rPr lang="en-US" altLang="zh-CN" dirty="0" smtClean="0"/>
              <a:t>Example: TCP allows for </a:t>
            </a:r>
            <a:r>
              <a:rPr lang="en-US" altLang="zh-CN" dirty="0" smtClean="0">
                <a:solidFill>
                  <a:srgbClr val="FF0000"/>
                </a:solidFill>
              </a:rPr>
              <a:t>urgent</a:t>
            </a:r>
            <a:r>
              <a:rPr lang="en-US" altLang="zh-CN" dirty="0" smtClean="0"/>
              <a:t> messages in same connection</a:t>
            </a:r>
          </a:p>
          <a:p>
            <a:pPr lvl="1">
              <a:spcAft>
                <a:spcPts val="600"/>
              </a:spcAft>
            </a:pPr>
            <a:r>
              <a:rPr lang="en-US" altLang="zh-CN" dirty="0" smtClean="0"/>
              <a:t>Urgent messages can be caught using OS signaling techniques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48</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780696"/>
          </a:xfrm>
        </p:spPr>
        <p:txBody>
          <a:bodyPr>
            <a:normAutofit fontScale="90000"/>
          </a:bodyPr>
          <a:lstStyle/>
          <a:p>
            <a:r>
              <a:rPr lang="en-US" altLang="zh-CN" dirty="0" smtClean="0"/>
              <a:t>Servers and State: Stateless Servers</a:t>
            </a:r>
            <a:endParaRPr lang="zh-CN" altLang="en-US" dirty="0"/>
          </a:p>
        </p:txBody>
      </p:sp>
      <p:sp>
        <p:nvSpPr>
          <p:cNvPr id="3" name="内容占位符 2"/>
          <p:cNvSpPr>
            <a:spLocks noGrp="1"/>
          </p:cNvSpPr>
          <p:nvPr>
            <p:ph idx="1"/>
          </p:nvPr>
        </p:nvSpPr>
        <p:spPr>
          <a:xfrm>
            <a:off x="323528" y="1124744"/>
            <a:ext cx="5472608" cy="5184576"/>
          </a:xfrm>
        </p:spPr>
        <p:txBody>
          <a:bodyPr>
            <a:normAutofit lnSpcReduction="10000"/>
          </a:bodyPr>
          <a:lstStyle/>
          <a:p>
            <a:pPr>
              <a:buNone/>
            </a:pPr>
            <a:r>
              <a:rPr lang="en-US" altLang="zh-CN" sz="2200" b="1" dirty="0" smtClean="0"/>
              <a:t>Stateless servers: </a:t>
            </a:r>
            <a:r>
              <a:rPr lang="en-US" altLang="zh-CN" sz="2200" dirty="0" smtClean="0"/>
              <a:t>does not keep </a:t>
            </a:r>
            <a:r>
              <a:rPr lang="en-US" altLang="zh-CN" sz="2200" dirty="0" smtClean="0">
                <a:solidFill>
                  <a:srgbClr val="0070C0"/>
                </a:solidFill>
              </a:rPr>
              <a:t>accurate </a:t>
            </a:r>
            <a:r>
              <a:rPr lang="en-US" altLang="zh-CN" sz="2200" dirty="0" smtClean="0"/>
              <a:t>information on the state of its clients and can change its own state without having to inform any client </a:t>
            </a:r>
            <a:r>
              <a:rPr lang="en-US" altLang="zh-CN" sz="2200" i="1" dirty="0" smtClean="0">
                <a:solidFill>
                  <a:srgbClr val="FF0000"/>
                </a:solidFill>
              </a:rPr>
              <a:t>(e.g., Web server)</a:t>
            </a:r>
            <a:r>
              <a:rPr lang="en-US" altLang="zh-CN" sz="2200" dirty="0" smtClean="0"/>
              <a:t>:</a:t>
            </a:r>
          </a:p>
          <a:p>
            <a:pPr lvl="1"/>
            <a:r>
              <a:rPr lang="en-US" altLang="zh-CN" sz="1900" dirty="0" smtClean="0"/>
              <a:t>Don’t record whether a file has been opened (simply close it again after access)</a:t>
            </a:r>
          </a:p>
          <a:p>
            <a:pPr lvl="1"/>
            <a:r>
              <a:rPr lang="en-US" altLang="zh-CN" sz="1900" dirty="0" smtClean="0"/>
              <a:t>Don’t promise to invalidate a client’s cache</a:t>
            </a:r>
          </a:p>
          <a:p>
            <a:pPr lvl="1"/>
            <a:r>
              <a:rPr lang="en-US" altLang="zh-CN" sz="1900" dirty="0" smtClean="0"/>
              <a:t>Don’t keep track of your clients</a:t>
            </a:r>
          </a:p>
          <a:p>
            <a:pPr>
              <a:spcBef>
                <a:spcPts val="1200"/>
              </a:spcBef>
              <a:buNone/>
            </a:pPr>
            <a:r>
              <a:rPr lang="en-US" altLang="zh-CN" sz="2200" b="1" dirty="0" smtClean="0"/>
              <a:t>Consequences:</a:t>
            </a:r>
          </a:p>
          <a:p>
            <a:pPr lvl="1"/>
            <a:r>
              <a:rPr lang="en-US" altLang="zh-CN" sz="1900" dirty="0" smtClean="0"/>
              <a:t>Clients and servers are </a:t>
            </a:r>
            <a:r>
              <a:rPr lang="en-US" altLang="zh-CN" sz="1900" dirty="0" smtClean="0">
                <a:solidFill>
                  <a:srgbClr val="0070C0"/>
                </a:solidFill>
              </a:rPr>
              <a:t>completely independent</a:t>
            </a:r>
          </a:p>
          <a:p>
            <a:pPr lvl="1"/>
            <a:r>
              <a:rPr lang="en-US" altLang="zh-CN" sz="1900" dirty="0" smtClean="0">
                <a:solidFill>
                  <a:srgbClr val="0070C0"/>
                </a:solidFill>
              </a:rPr>
              <a:t>State inconsistencies </a:t>
            </a:r>
            <a:r>
              <a:rPr lang="en-US" altLang="zh-CN" sz="1900" dirty="0" smtClean="0"/>
              <a:t>due to client or server crashes </a:t>
            </a:r>
            <a:r>
              <a:rPr lang="en-US" altLang="zh-CN" sz="1900" dirty="0" smtClean="0">
                <a:solidFill>
                  <a:srgbClr val="0070C0"/>
                </a:solidFill>
              </a:rPr>
              <a:t>are reduced</a:t>
            </a:r>
          </a:p>
          <a:p>
            <a:pPr lvl="1"/>
            <a:r>
              <a:rPr lang="en-US" altLang="zh-CN" sz="1900" dirty="0" smtClean="0"/>
              <a:t>Possible </a:t>
            </a:r>
            <a:r>
              <a:rPr lang="en-US" altLang="zh-CN" sz="1900" dirty="0" smtClean="0">
                <a:solidFill>
                  <a:srgbClr val="0070C0"/>
                </a:solidFill>
              </a:rPr>
              <a:t>loss of performance </a:t>
            </a:r>
            <a:r>
              <a:rPr lang="en-US" altLang="zh-CN" sz="1900" dirty="0" smtClean="0"/>
              <a:t>because, e.g., a server cannot anticipate client behavior (think of </a:t>
            </a:r>
            <a:r>
              <a:rPr lang="en-US" altLang="zh-CN" sz="1900" dirty="0" err="1" smtClean="0"/>
              <a:t>prefetching</a:t>
            </a:r>
            <a:r>
              <a:rPr lang="en-US" altLang="zh-CN" sz="1900" dirty="0" smtClean="0"/>
              <a:t> file blocks)</a:t>
            </a:r>
          </a:p>
          <a:p>
            <a:endParaRPr lang="zh-CN" altLang="en-US" sz="22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grpSp>
        <p:nvGrpSpPr>
          <p:cNvPr id="15" name="组合 14"/>
          <p:cNvGrpSpPr/>
          <p:nvPr/>
        </p:nvGrpSpPr>
        <p:grpSpPr>
          <a:xfrm>
            <a:off x="5508104" y="1484784"/>
            <a:ext cx="3744416" cy="4536504"/>
            <a:chOff x="5508104" y="1484784"/>
            <a:chExt cx="3744416" cy="4536504"/>
          </a:xfrm>
        </p:grpSpPr>
        <p:pic>
          <p:nvPicPr>
            <p:cNvPr id="14" name="图片 13" descr="Post-it-note-transparent.png"/>
            <p:cNvPicPr>
              <a:picLocks noChangeAspect="1"/>
            </p:cNvPicPr>
            <p:nvPr/>
          </p:nvPicPr>
          <p:blipFill>
            <a:blip r:embed="rId2" cstate="print"/>
            <a:stretch>
              <a:fillRect/>
            </a:stretch>
          </p:blipFill>
          <p:spPr>
            <a:xfrm>
              <a:off x="5508104" y="1484784"/>
              <a:ext cx="3744416" cy="4536504"/>
            </a:xfrm>
            <a:prstGeom prst="rect">
              <a:avLst/>
            </a:prstGeom>
          </p:spPr>
        </p:pic>
        <p:sp>
          <p:nvSpPr>
            <p:cNvPr id="8" name="TextBox 7"/>
            <p:cNvSpPr txBox="1"/>
            <p:nvPr/>
          </p:nvSpPr>
          <p:spPr>
            <a:xfrm>
              <a:off x="5868144" y="1988840"/>
              <a:ext cx="2880320" cy="3139321"/>
            </a:xfrm>
            <a:prstGeom prst="rect">
              <a:avLst/>
            </a:prstGeom>
            <a:noFill/>
          </p:spPr>
          <p:txBody>
            <a:bodyPr wrap="square" rtlCol="0">
              <a:spAutoFit/>
            </a:bodyPr>
            <a:lstStyle/>
            <a:p>
              <a:r>
                <a:rPr lang="en-US" altLang="zh-CN" dirty="0" smtClean="0">
                  <a:solidFill>
                    <a:srgbClr val="FF0000"/>
                  </a:solidFill>
                  <a:latin typeface="Comic Sans MS" pitchFamily="66" charset="0"/>
                </a:rPr>
                <a:t>Note: </a:t>
              </a:r>
              <a:r>
                <a:rPr lang="en-US" altLang="zh-CN" dirty="0" smtClean="0">
                  <a:latin typeface="Comic Sans MS" pitchFamily="66" charset="0"/>
                </a:rPr>
                <a:t>Many stateless server actually does maintain information on its clients, but this information can be lost later</a:t>
              </a:r>
              <a:r>
                <a:rPr lang="en-US" altLang="zh-CN" dirty="0" smtClean="0">
                  <a:solidFill>
                    <a:srgbClr val="0070C0"/>
                  </a:solidFill>
                </a:rPr>
                <a:t> </a:t>
              </a:r>
            </a:p>
            <a:p>
              <a:r>
                <a:rPr lang="en-US" altLang="zh-CN" dirty="0" smtClean="0">
                  <a:solidFill>
                    <a:srgbClr val="0070C0"/>
                  </a:solidFill>
                  <a:latin typeface="Comic Sans MS" pitchFamily="66" charset="0"/>
                </a:rPr>
                <a:t>Soft state</a:t>
              </a:r>
              <a:r>
                <a:rPr lang="en-US" altLang="zh-CN" dirty="0" smtClean="0">
                  <a:latin typeface="Comic Sans MS" pitchFamily="66" charset="0"/>
                </a:rPr>
                <a:t> (a particular form of a stateless design): the server maintains soft state for </a:t>
              </a:r>
              <a:r>
                <a:rPr lang="en-US" altLang="zh-CN" dirty="0" smtClean="0">
                  <a:solidFill>
                    <a:srgbClr val="0070C0"/>
                  </a:solidFill>
                  <a:latin typeface="Comic Sans MS" pitchFamily="66" charset="0"/>
                </a:rPr>
                <a:t>a limited time</a:t>
              </a:r>
              <a:endParaRPr lang="zh-CN" altLang="en-US" dirty="0">
                <a:solidFill>
                  <a:srgbClr val="0070C0"/>
                </a:solidFill>
                <a:latin typeface="Comic Sans MS" pitchFamily="66" charset="0"/>
              </a:endParaRPr>
            </a:p>
          </p:txBody>
        </p:sp>
      </p:grpSp>
      <p:sp>
        <p:nvSpPr>
          <p:cNvPr id="11" name="灯片编号占位符 10"/>
          <p:cNvSpPr>
            <a:spLocks noGrp="1"/>
          </p:cNvSpPr>
          <p:nvPr>
            <p:ph type="sldNum" sz="quarter" idx="12"/>
          </p:nvPr>
        </p:nvSpPr>
        <p:spPr/>
        <p:txBody>
          <a:bodyPr/>
          <a:lstStyle/>
          <a:p>
            <a:fld id="{0C913308-F349-4B6D-A68A-DD1791B4A57B}" type="slidenum">
              <a:rPr lang="zh-CN" altLang="en-US" smtClean="0"/>
              <a:pPr/>
              <a:t>49</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852704"/>
          </a:xfrm>
        </p:spPr>
        <p:txBody>
          <a:bodyPr/>
          <a:lstStyle/>
          <a:p>
            <a:r>
              <a:rPr lang="en-US" altLang="zh-CN" dirty="0" smtClean="0"/>
              <a:t>Introduction to Threads</a:t>
            </a:r>
            <a:endParaRPr lang="zh-CN" altLang="en-US" dirty="0"/>
          </a:p>
        </p:txBody>
      </p:sp>
      <p:sp>
        <p:nvSpPr>
          <p:cNvPr id="3" name="内容占位符 2"/>
          <p:cNvSpPr>
            <a:spLocks noGrp="1"/>
          </p:cNvSpPr>
          <p:nvPr>
            <p:ph idx="1"/>
          </p:nvPr>
        </p:nvSpPr>
        <p:spPr>
          <a:xfrm>
            <a:off x="457200" y="1412776"/>
            <a:ext cx="8219256" cy="5040560"/>
          </a:xfrm>
        </p:spPr>
        <p:txBody>
          <a:bodyPr>
            <a:normAutofit fontScale="85000" lnSpcReduction="10000"/>
          </a:bodyPr>
          <a:lstStyle/>
          <a:p>
            <a:pPr>
              <a:spcAft>
                <a:spcPts val="600"/>
              </a:spcAft>
              <a:buNone/>
            </a:pPr>
            <a:r>
              <a:rPr lang="en-US" altLang="zh-CN" sz="3400" dirty="0" smtClean="0"/>
              <a:t>To execute a program, an OS creates a number of </a:t>
            </a:r>
            <a:r>
              <a:rPr lang="en-US" altLang="zh-CN" sz="3400" dirty="0" smtClean="0">
                <a:solidFill>
                  <a:srgbClr val="FF0000"/>
                </a:solidFill>
              </a:rPr>
              <a:t>virtual processors in software</a:t>
            </a:r>
            <a:r>
              <a:rPr lang="en-US" altLang="zh-CN" sz="3400" dirty="0" smtClean="0"/>
              <a:t>, on top of </a:t>
            </a:r>
            <a:r>
              <a:rPr lang="en-US" altLang="zh-CN" sz="3400" dirty="0" smtClean="0">
                <a:solidFill>
                  <a:srgbClr val="7030A0"/>
                </a:solidFill>
              </a:rPr>
              <a:t>physical processors</a:t>
            </a:r>
            <a:r>
              <a:rPr lang="en-US" altLang="zh-CN" sz="3400" dirty="0" smtClean="0"/>
              <a:t>, and keeps a process table: </a:t>
            </a:r>
          </a:p>
          <a:p>
            <a:pPr>
              <a:spcAft>
                <a:spcPts val="600"/>
              </a:spcAft>
            </a:pPr>
            <a:r>
              <a:rPr lang="en-US" altLang="zh-CN" dirty="0" smtClean="0">
                <a:solidFill>
                  <a:srgbClr val="FF0000"/>
                </a:solidFill>
              </a:rPr>
              <a:t>Processor</a:t>
            </a:r>
            <a:r>
              <a:rPr lang="en-US" altLang="zh-CN" dirty="0" smtClean="0"/>
              <a:t>: Provides a set of instructions along with the capability of automatically executing a series of those instructions.</a:t>
            </a:r>
          </a:p>
          <a:p>
            <a:pPr>
              <a:spcAft>
                <a:spcPts val="600"/>
              </a:spcAft>
            </a:pPr>
            <a:r>
              <a:rPr lang="en-US" altLang="zh-CN" dirty="0" smtClean="0">
                <a:solidFill>
                  <a:srgbClr val="FF0000"/>
                </a:solidFill>
              </a:rPr>
              <a:t>Thread</a:t>
            </a:r>
            <a:r>
              <a:rPr lang="en-US" altLang="zh-CN" dirty="0" smtClean="0"/>
              <a:t>: A</a:t>
            </a:r>
            <a:r>
              <a:rPr lang="en-US" altLang="zh-CN" dirty="0" smtClean="0">
                <a:solidFill>
                  <a:srgbClr val="0070C0"/>
                </a:solidFill>
              </a:rPr>
              <a:t> </a:t>
            </a:r>
            <a:r>
              <a:rPr lang="en-US" altLang="zh-CN" u="sng" dirty="0" smtClean="0">
                <a:solidFill>
                  <a:srgbClr val="0070C0"/>
                </a:solidFill>
              </a:rPr>
              <a:t>minimal </a:t>
            </a:r>
            <a:r>
              <a:rPr lang="en-US" altLang="zh-CN" u="sng" dirty="0" smtClean="0">
                <a:solidFill>
                  <a:srgbClr val="7030A0"/>
                </a:solidFill>
              </a:rPr>
              <a:t>software processor</a:t>
            </a:r>
            <a:r>
              <a:rPr lang="en-US" altLang="zh-CN" dirty="0" smtClean="0">
                <a:solidFill>
                  <a:srgbClr val="7030A0"/>
                </a:solidFill>
              </a:rPr>
              <a:t> </a:t>
            </a:r>
            <a:r>
              <a:rPr lang="en-US" altLang="zh-CN" dirty="0" smtClean="0"/>
              <a:t>in whose context a series of instructions can be executed. </a:t>
            </a:r>
          </a:p>
          <a:p>
            <a:pPr lvl="1">
              <a:spcAft>
                <a:spcPts val="600"/>
              </a:spcAft>
            </a:pPr>
            <a:r>
              <a:rPr lang="en-US" altLang="zh-CN" sz="2300" u="sng" dirty="0" smtClean="0"/>
              <a:t>Saving a thread context</a:t>
            </a:r>
            <a:r>
              <a:rPr lang="en-US" altLang="zh-CN" sz="2300" dirty="0" smtClean="0"/>
              <a:t> implies stopping the current execution and saving all the data needed to continue the execution at a later stage.</a:t>
            </a:r>
          </a:p>
          <a:p>
            <a:pPr>
              <a:spcAft>
                <a:spcPts val="600"/>
              </a:spcAft>
            </a:pPr>
            <a:r>
              <a:rPr lang="en-US" altLang="zh-CN" dirty="0" smtClean="0">
                <a:solidFill>
                  <a:srgbClr val="FF0000"/>
                </a:solidFill>
              </a:rPr>
              <a:t>Process</a:t>
            </a:r>
            <a:r>
              <a:rPr lang="en-US" altLang="zh-CN" dirty="0" smtClean="0"/>
              <a:t>: A </a:t>
            </a:r>
            <a:r>
              <a:rPr lang="en-US" altLang="zh-CN" u="sng" dirty="0" smtClean="0"/>
              <a:t>software processor </a:t>
            </a:r>
            <a:r>
              <a:rPr lang="en-US" altLang="zh-CN" dirty="0" smtClean="0"/>
              <a:t>in whose context </a:t>
            </a:r>
            <a:r>
              <a:rPr lang="en-US" altLang="zh-CN" dirty="0" smtClean="0">
                <a:solidFill>
                  <a:srgbClr val="0070C0"/>
                </a:solidFill>
              </a:rPr>
              <a:t>one or more threads </a:t>
            </a:r>
            <a:r>
              <a:rPr lang="en-US" altLang="zh-CN" dirty="0" smtClean="0"/>
              <a:t>may be executed. </a:t>
            </a:r>
          </a:p>
          <a:p>
            <a:pPr lvl="1">
              <a:spcAft>
                <a:spcPts val="600"/>
              </a:spcAft>
            </a:pPr>
            <a:r>
              <a:rPr lang="en-US" altLang="zh-CN" sz="2300" dirty="0" smtClean="0"/>
              <a:t>Executing a thread, means executing a series of instructions in the context of that thread.</a:t>
            </a:r>
            <a:endParaRPr lang="zh-CN" altLang="en-US" sz="23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normAutofit fontScale="90000"/>
          </a:bodyPr>
          <a:lstStyle/>
          <a:p>
            <a:r>
              <a:rPr lang="en-US" altLang="zh-CN" dirty="0" smtClean="0"/>
              <a:t>Servers and State: </a:t>
            </a:r>
            <a:r>
              <a:rPr lang="en-US" altLang="zh-CN" dirty="0" err="1" smtClean="0"/>
              <a:t>Stateful</a:t>
            </a:r>
            <a:r>
              <a:rPr lang="en-US" altLang="zh-CN" dirty="0" smtClean="0"/>
              <a:t> Servers</a:t>
            </a:r>
            <a:endParaRPr lang="zh-CN" altLang="en-US" dirty="0"/>
          </a:p>
        </p:txBody>
      </p:sp>
      <p:sp>
        <p:nvSpPr>
          <p:cNvPr id="3" name="内容占位符 2"/>
          <p:cNvSpPr>
            <a:spLocks noGrp="1"/>
          </p:cNvSpPr>
          <p:nvPr>
            <p:ph idx="1"/>
          </p:nvPr>
        </p:nvSpPr>
        <p:spPr>
          <a:xfrm>
            <a:off x="457200" y="1935480"/>
            <a:ext cx="8229600" cy="4445848"/>
          </a:xfrm>
        </p:spPr>
        <p:txBody>
          <a:bodyPr>
            <a:normAutofit fontScale="92500" lnSpcReduction="20000"/>
          </a:bodyPr>
          <a:lstStyle/>
          <a:p>
            <a:pPr>
              <a:buNone/>
            </a:pPr>
            <a:r>
              <a:rPr lang="en-US" altLang="zh-CN" b="1" dirty="0" err="1" smtClean="0"/>
              <a:t>Stateful</a:t>
            </a:r>
            <a:r>
              <a:rPr lang="en-US" altLang="zh-CN" b="1" dirty="0" smtClean="0"/>
              <a:t> servers: </a:t>
            </a:r>
            <a:r>
              <a:rPr lang="en-US" altLang="zh-CN" dirty="0" smtClean="0"/>
              <a:t>Keeps track of the status of its clients</a:t>
            </a:r>
            <a:r>
              <a:rPr lang="en-US" altLang="zh-CN" dirty="0" smtClean="0">
                <a:solidFill>
                  <a:srgbClr val="FF0000"/>
                </a:solidFill>
              </a:rPr>
              <a:t> </a:t>
            </a:r>
            <a:r>
              <a:rPr lang="en-US" altLang="zh-CN" dirty="0" smtClean="0">
                <a:solidFill>
                  <a:srgbClr val="FF0000"/>
                </a:solidFill>
                <a:sym typeface="Wingdings"/>
              </a:rPr>
              <a:t> </a:t>
            </a:r>
            <a:r>
              <a:rPr lang="en-US" altLang="zh-CN" dirty="0" smtClean="0">
                <a:sym typeface="Wingdings"/>
              </a:rPr>
              <a:t>the information needs to be explicitly deleted by the server</a:t>
            </a:r>
            <a:r>
              <a:rPr lang="en-US" altLang="zh-CN" dirty="0" smtClean="0"/>
              <a:t>:</a:t>
            </a:r>
          </a:p>
          <a:p>
            <a:pPr lvl="1"/>
            <a:r>
              <a:rPr lang="en-US" altLang="zh-CN" dirty="0" smtClean="0"/>
              <a:t>Record that a file has been opened, so that </a:t>
            </a:r>
            <a:r>
              <a:rPr lang="en-US" altLang="zh-CN" dirty="0" err="1" smtClean="0"/>
              <a:t>prefetching</a:t>
            </a:r>
            <a:r>
              <a:rPr lang="en-US" altLang="zh-CN" dirty="0" smtClean="0"/>
              <a:t> can be done</a:t>
            </a:r>
          </a:p>
          <a:p>
            <a:pPr lvl="1"/>
            <a:r>
              <a:rPr lang="en-US" altLang="zh-CN" dirty="0" smtClean="0"/>
              <a:t>Knows which data a client has cached, and allows clients to keep local copies of shared data</a:t>
            </a:r>
          </a:p>
          <a:p>
            <a:pPr>
              <a:spcBef>
                <a:spcPts val="1200"/>
              </a:spcBef>
              <a:buNone/>
            </a:pPr>
            <a:r>
              <a:rPr lang="en-US" altLang="zh-CN" b="1" dirty="0" smtClean="0"/>
              <a:t>Observation:</a:t>
            </a:r>
            <a:r>
              <a:rPr lang="en-US" altLang="zh-CN" dirty="0" smtClean="0"/>
              <a:t> The </a:t>
            </a:r>
            <a:r>
              <a:rPr lang="en-US" altLang="zh-CN" dirty="0" smtClean="0">
                <a:solidFill>
                  <a:srgbClr val="0070C0"/>
                </a:solidFill>
              </a:rPr>
              <a:t>performance</a:t>
            </a:r>
            <a:r>
              <a:rPr lang="en-US" altLang="zh-CN" dirty="0" smtClean="0"/>
              <a:t> of </a:t>
            </a:r>
            <a:r>
              <a:rPr lang="en-US" altLang="zh-CN" dirty="0" err="1" smtClean="0"/>
              <a:t>stateful</a:t>
            </a:r>
            <a:r>
              <a:rPr lang="en-US" altLang="zh-CN" dirty="0" smtClean="0"/>
              <a:t> servers can be extremely </a:t>
            </a:r>
            <a:r>
              <a:rPr lang="en-US" altLang="zh-CN" dirty="0" smtClean="0">
                <a:solidFill>
                  <a:srgbClr val="0070C0"/>
                </a:solidFill>
              </a:rPr>
              <a:t>high</a:t>
            </a:r>
            <a:r>
              <a:rPr lang="en-US" altLang="zh-CN" dirty="0" smtClean="0"/>
              <a:t>, provided clients are allowed to keep local copies. As it turns out, reliability is not a major problem.</a:t>
            </a:r>
          </a:p>
          <a:p>
            <a:pPr>
              <a:spcBef>
                <a:spcPts val="1200"/>
              </a:spcBef>
              <a:buNone/>
            </a:pPr>
            <a:r>
              <a:rPr lang="en-US" altLang="zh-CN" b="1" dirty="0" smtClean="0">
                <a:solidFill>
                  <a:srgbClr val="0070C0"/>
                </a:solidFill>
              </a:rPr>
              <a:t>Drawback:</a:t>
            </a:r>
            <a:r>
              <a:rPr lang="en-US" altLang="zh-CN" b="1" dirty="0" smtClean="0"/>
              <a:t> </a:t>
            </a:r>
            <a:r>
              <a:rPr lang="en-US" altLang="zh-CN" dirty="0" smtClean="0"/>
              <a:t>If the </a:t>
            </a:r>
            <a:r>
              <a:rPr lang="en-US" altLang="zh-CN" dirty="0" err="1" smtClean="0"/>
              <a:t>stateful</a:t>
            </a:r>
            <a:r>
              <a:rPr lang="en-US" altLang="zh-CN" dirty="0" smtClean="0"/>
              <a:t> server crashes, it has to recover its entire state</a:t>
            </a:r>
          </a:p>
          <a:p>
            <a:pPr lvl="1"/>
            <a:r>
              <a:rPr lang="en-US" altLang="zh-CN" dirty="0" smtClean="0"/>
              <a:t>In a stateless design, no need for recovering, simply starts running again</a:t>
            </a:r>
            <a:endParaRPr lang="zh-CN" altLang="en-US" dirty="0" smtClean="0"/>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50</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704088"/>
            <a:ext cx="8496944" cy="852704"/>
          </a:xfrm>
        </p:spPr>
        <p:txBody>
          <a:bodyPr>
            <a:noAutofit/>
          </a:bodyPr>
          <a:lstStyle/>
          <a:p>
            <a:r>
              <a:rPr lang="en-US" altLang="zh-CN" sz="4000" dirty="0" smtClean="0"/>
              <a:t>Choice for a Stateless and </a:t>
            </a:r>
            <a:r>
              <a:rPr lang="en-US" altLang="zh-CN" sz="4000" dirty="0" err="1" smtClean="0"/>
              <a:t>Stateful</a:t>
            </a:r>
            <a:r>
              <a:rPr lang="en-US" altLang="zh-CN" sz="4000" dirty="0" smtClean="0"/>
              <a:t> design </a:t>
            </a:r>
            <a:endParaRPr lang="zh-CN" altLang="en-US" sz="4000" dirty="0"/>
          </a:p>
        </p:txBody>
      </p:sp>
      <p:sp>
        <p:nvSpPr>
          <p:cNvPr id="3" name="内容占位符 2"/>
          <p:cNvSpPr>
            <a:spLocks noGrp="1"/>
          </p:cNvSpPr>
          <p:nvPr>
            <p:ph idx="1"/>
          </p:nvPr>
        </p:nvSpPr>
        <p:spPr/>
        <p:txBody>
          <a:bodyPr>
            <a:normAutofit fontScale="92500"/>
          </a:bodyPr>
          <a:lstStyle/>
          <a:p>
            <a:r>
              <a:rPr lang="en-US" altLang="zh-CN" i="1" dirty="0" smtClean="0">
                <a:solidFill>
                  <a:srgbClr val="FF0000"/>
                </a:solidFill>
              </a:rPr>
              <a:t>Note:</a:t>
            </a:r>
            <a:r>
              <a:rPr lang="en-US" altLang="zh-CN" i="1" dirty="0" smtClean="0">
                <a:solidFill>
                  <a:srgbClr val="0070C0"/>
                </a:solidFill>
              </a:rPr>
              <a:t> When designing a server, any choice </a:t>
            </a:r>
            <a:r>
              <a:rPr lang="en-US" altLang="zh-CN" i="1" dirty="0" smtClean="0">
                <a:solidFill>
                  <a:srgbClr val="FF0000"/>
                </a:solidFill>
              </a:rPr>
              <a:t>should not affect the services</a:t>
            </a:r>
            <a:r>
              <a:rPr lang="en-US" altLang="zh-CN" i="1" dirty="0" smtClean="0">
                <a:solidFill>
                  <a:srgbClr val="0070C0"/>
                </a:solidFill>
              </a:rPr>
              <a:t> provided by server</a:t>
            </a:r>
          </a:p>
          <a:p>
            <a:r>
              <a:rPr lang="en-US" altLang="zh-CN" dirty="0" smtClean="0"/>
              <a:t>If files have to be opened before they can be read from or written to</a:t>
            </a:r>
          </a:p>
          <a:p>
            <a:pPr lvl="1"/>
            <a:r>
              <a:rPr lang="en-US" altLang="zh-CN" dirty="0" smtClean="0"/>
              <a:t>We need a </a:t>
            </a:r>
            <a:r>
              <a:rPr lang="en-US" altLang="zh-CN" dirty="0" smtClean="0">
                <a:solidFill>
                  <a:srgbClr val="0070C0"/>
                </a:solidFill>
              </a:rPr>
              <a:t>stateless </a:t>
            </a:r>
            <a:r>
              <a:rPr lang="en-US" altLang="zh-CN" dirty="0" smtClean="0"/>
              <a:t>server </a:t>
            </a:r>
          </a:p>
          <a:p>
            <a:pPr lvl="1"/>
            <a:r>
              <a:rPr lang="en-US" altLang="zh-CN" dirty="0" smtClean="0">
                <a:solidFill>
                  <a:srgbClr val="FF0000"/>
                </a:solidFill>
              </a:rPr>
              <a:t>Solution: </a:t>
            </a:r>
            <a:r>
              <a:rPr lang="en-US" altLang="zh-CN" dirty="0" smtClean="0"/>
              <a:t>a server responds to a read or write request by first opening the referred file, read/write, after that immediately closes the file again</a:t>
            </a:r>
          </a:p>
          <a:p>
            <a:r>
              <a:rPr lang="en-US" altLang="zh-CN" dirty="0" smtClean="0"/>
              <a:t>A server may want to keep a record on a client’s behavior so that it can more effectively respond to its request</a:t>
            </a:r>
          </a:p>
          <a:p>
            <a:pPr lvl="1"/>
            <a:r>
              <a:rPr lang="en-US" altLang="zh-CN" dirty="0" smtClean="0"/>
              <a:t>We need a </a:t>
            </a:r>
            <a:r>
              <a:rPr lang="en-US" altLang="zh-CN" dirty="0" err="1" smtClean="0">
                <a:solidFill>
                  <a:srgbClr val="0070C0"/>
                </a:solidFill>
              </a:rPr>
              <a:t>stateful</a:t>
            </a:r>
            <a:r>
              <a:rPr lang="en-US" altLang="zh-CN" dirty="0" smtClean="0">
                <a:solidFill>
                  <a:srgbClr val="0070C0"/>
                </a:solidFill>
              </a:rPr>
              <a:t> </a:t>
            </a:r>
            <a:r>
              <a:rPr lang="en-US" altLang="zh-CN" dirty="0" smtClean="0"/>
              <a:t>server</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51</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780696"/>
          </a:xfrm>
        </p:spPr>
        <p:txBody>
          <a:bodyPr>
            <a:normAutofit/>
          </a:bodyPr>
          <a:lstStyle/>
          <a:p>
            <a:r>
              <a:rPr lang="en-US" altLang="zh-CN" sz="4000" dirty="0" smtClean="0"/>
              <a:t>Server Clusters: General Organization</a:t>
            </a:r>
            <a:endParaRPr lang="zh-CN" altLang="en-US" sz="4000" dirty="0"/>
          </a:p>
        </p:txBody>
      </p:sp>
      <p:sp>
        <p:nvSpPr>
          <p:cNvPr id="3" name="内容占位符 2"/>
          <p:cNvSpPr>
            <a:spLocks noGrp="1"/>
          </p:cNvSpPr>
          <p:nvPr>
            <p:ph idx="1"/>
          </p:nvPr>
        </p:nvSpPr>
        <p:spPr>
          <a:xfrm>
            <a:off x="457200" y="1052736"/>
            <a:ext cx="8229600" cy="1925568"/>
          </a:xfrm>
        </p:spPr>
        <p:txBody>
          <a:bodyPr>
            <a:normAutofit/>
          </a:bodyPr>
          <a:lstStyle/>
          <a:p>
            <a:r>
              <a:rPr lang="en-US" altLang="zh-CN" sz="2200" b="1" dirty="0" smtClean="0"/>
              <a:t>Definition: </a:t>
            </a:r>
            <a:r>
              <a:rPr lang="en-US" altLang="zh-CN" sz="2200" dirty="0" smtClean="0"/>
              <a:t>A collection of machines connected through a network, where each machine runs one or more servers</a:t>
            </a:r>
          </a:p>
          <a:p>
            <a:pPr lvl="1"/>
            <a:r>
              <a:rPr lang="en-US" altLang="zh-CN" sz="1800" dirty="0" smtClean="0"/>
              <a:t>The network for connection we consider here is LAN offering high bandwidth and low latency</a:t>
            </a:r>
            <a:endParaRPr lang="en-US" altLang="zh-CN" sz="2200" dirty="0" smtClean="0"/>
          </a:p>
          <a:p>
            <a:r>
              <a:rPr lang="en-US" altLang="zh-CN" sz="2200" dirty="0" smtClean="0"/>
              <a:t>Logically organized into three tiers</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87042" name="Picture 2" descr="03-12"/>
          <p:cNvPicPr>
            <a:picLocks noChangeAspect="1" noChangeArrowheads="1"/>
          </p:cNvPicPr>
          <p:nvPr/>
        </p:nvPicPr>
        <p:blipFill>
          <a:blip r:embed="rId3" cstate="print"/>
          <a:srcRect/>
          <a:stretch>
            <a:fillRect/>
          </a:stretch>
        </p:blipFill>
        <p:spPr bwMode="auto">
          <a:xfrm>
            <a:off x="1259632" y="3356992"/>
            <a:ext cx="6281928" cy="2775204"/>
          </a:xfrm>
          <a:prstGeom prst="rect">
            <a:avLst/>
          </a:prstGeom>
          <a:noFill/>
        </p:spPr>
      </p:pic>
      <p:sp>
        <p:nvSpPr>
          <p:cNvPr id="8" name="TextBox 7"/>
          <p:cNvSpPr txBox="1"/>
          <p:nvPr/>
        </p:nvSpPr>
        <p:spPr>
          <a:xfrm>
            <a:off x="6444208" y="2782669"/>
            <a:ext cx="2304256" cy="646331"/>
          </a:xfrm>
          <a:prstGeom prst="rect">
            <a:avLst/>
          </a:prstGeom>
          <a:noFill/>
        </p:spPr>
        <p:txBody>
          <a:bodyPr wrap="square" rtlCol="0">
            <a:spAutoFit/>
          </a:bodyPr>
          <a:lstStyle/>
          <a:p>
            <a:r>
              <a:rPr lang="en-US" altLang="zh-CN" dirty="0" smtClean="0">
                <a:solidFill>
                  <a:srgbClr val="0070C0"/>
                </a:solidFill>
              </a:rPr>
              <a:t>Data-processing servers</a:t>
            </a:r>
            <a:endParaRPr lang="zh-CN" altLang="en-US" dirty="0">
              <a:solidFill>
                <a:srgbClr val="0070C0"/>
              </a:solidFill>
            </a:endParaRPr>
          </a:p>
        </p:txBody>
      </p:sp>
      <p:sp>
        <p:nvSpPr>
          <p:cNvPr id="9" name="TextBox 8"/>
          <p:cNvSpPr txBox="1"/>
          <p:nvPr/>
        </p:nvSpPr>
        <p:spPr>
          <a:xfrm>
            <a:off x="3779912" y="2782669"/>
            <a:ext cx="2304256" cy="646331"/>
          </a:xfrm>
          <a:prstGeom prst="rect">
            <a:avLst/>
          </a:prstGeom>
          <a:noFill/>
        </p:spPr>
        <p:txBody>
          <a:bodyPr wrap="square" rtlCol="0">
            <a:spAutoFit/>
          </a:bodyPr>
          <a:lstStyle/>
          <a:p>
            <a:r>
              <a:rPr lang="en-US" altLang="zh-CN" dirty="0" smtClean="0">
                <a:solidFill>
                  <a:srgbClr val="0070C0"/>
                </a:solidFill>
              </a:rPr>
              <a:t>Application processing servers</a:t>
            </a:r>
            <a:endParaRPr lang="zh-CN" altLang="en-US" dirty="0">
              <a:solidFill>
                <a:srgbClr val="0070C0"/>
              </a:solidFill>
            </a:endParaRPr>
          </a:p>
        </p:txBody>
      </p:sp>
      <p:sp>
        <p:nvSpPr>
          <p:cNvPr id="10" name="TextBox 9"/>
          <p:cNvSpPr txBox="1"/>
          <p:nvPr/>
        </p:nvSpPr>
        <p:spPr>
          <a:xfrm>
            <a:off x="3779912" y="6093296"/>
            <a:ext cx="2520280" cy="369332"/>
          </a:xfrm>
          <a:prstGeom prst="rect">
            <a:avLst/>
          </a:prstGeom>
          <a:noFill/>
        </p:spPr>
        <p:txBody>
          <a:bodyPr wrap="square" rtlCol="0">
            <a:spAutoFit/>
          </a:bodyPr>
          <a:lstStyle/>
          <a:p>
            <a:r>
              <a:rPr lang="en-US" altLang="zh-CN" dirty="0" smtClean="0">
                <a:solidFill>
                  <a:srgbClr val="FF0000"/>
                </a:solidFill>
              </a:rPr>
              <a:t>Computing bottleneck</a:t>
            </a:r>
            <a:endParaRPr lang="zh-CN" altLang="en-US" dirty="0">
              <a:solidFill>
                <a:srgbClr val="FF0000"/>
              </a:solidFill>
            </a:endParaRPr>
          </a:p>
        </p:txBody>
      </p:sp>
      <p:sp>
        <p:nvSpPr>
          <p:cNvPr id="11" name="TextBox 10"/>
          <p:cNvSpPr txBox="1"/>
          <p:nvPr/>
        </p:nvSpPr>
        <p:spPr>
          <a:xfrm>
            <a:off x="6444208" y="6093296"/>
            <a:ext cx="2232248" cy="369332"/>
          </a:xfrm>
          <a:prstGeom prst="rect">
            <a:avLst/>
          </a:prstGeom>
          <a:noFill/>
        </p:spPr>
        <p:txBody>
          <a:bodyPr wrap="square" rtlCol="0">
            <a:spAutoFit/>
          </a:bodyPr>
          <a:lstStyle/>
          <a:p>
            <a:r>
              <a:rPr lang="en-US" altLang="zh-CN" dirty="0" smtClean="0">
                <a:solidFill>
                  <a:srgbClr val="FF0000"/>
                </a:solidFill>
              </a:rPr>
              <a:t>Storage bottleneck</a:t>
            </a:r>
            <a:endParaRPr lang="zh-CN" altLang="en-US" dirty="0">
              <a:solidFill>
                <a:srgbClr val="FF0000"/>
              </a:solidFill>
            </a:endParaRPr>
          </a:p>
        </p:txBody>
      </p:sp>
      <p:cxnSp>
        <p:nvCxnSpPr>
          <p:cNvPr id="13" name="直接连接符 12"/>
          <p:cNvCxnSpPr/>
          <p:nvPr/>
        </p:nvCxnSpPr>
        <p:spPr>
          <a:xfrm>
            <a:off x="2771800" y="3573016"/>
            <a:ext cx="43204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灯片编号占位符 14"/>
          <p:cNvSpPr>
            <a:spLocks noGrp="1"/>
          </p:cNvSpPr>
          <p:nvPr>
            <p:ph type="sldNum" sz="quarter" idx="12"/>
          </p:nvPr>
        </p:nvSpPr>
        <p:spPr/>
        <p:txBody>
          <a:bodyPr/>
          <a:lstStyle/>
          <a:p>
            <a:fld id="{0C913308-F349-4B6D-A68A-DD1791B4A57B}" type="slidenum">
              <a:rPr lang="zh-CN" altLang="en-US" smtClean="0"/>
              <a:pPr/>
              <a:t>52</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80696"/>
          </a:xfrm>
        </p:spPr>
        <p:txBody>
          <a:bodyPr>
            <a:normAutofit fontScale="90000"/>
          </a:bodyPr>
          <a:lstStyle/>
          <a:p>
            <a:r>
              <a:rPr lang="en-US" altLang="zh-CN" dirty="0" smtClean="0"/>
              <a:t>Server Clusters: Design goal</a:t>
            </a:r>
            <a:endParaRPr lang="zh-CN" altLang="en-US" dirty="0"/>
          </a:p>
        </p:txBody>
      </p:sp>
      <p:sp>
        <p:nvSpPr>
          <p:cNvPr id="3" name="内容占位符 2"/>
          <p:cNvSpPr>
            <a:spLocks noGrp="1"/>
          </p:cNvSpPr>
          <p:nvPr>
            <p:ph idx="1"/>
          </p:nvPr>
        </p:nvSpPr>
        <p:spPr>
          <a:xfrm>
            <a:off x="251520" y="1700808"/>
            <a:ext cx="8640960" cy="4824536"/>
          </a:xfrm>
        </p:spPr>
        <p:txBody>
          <a:bodyPr>
            <a:normAutofit fontScale="85000" lnSpcReduction="10000"/>
          </a:bodyPr>
          <a:lstStyle/>
          <a:p>
            <a:pPr>
              <a:spcAft>
                <a:spcPts val="600"/>
              </a:spcAft>
            </a:pPr>
            <a:r>
              <a:rPr lang="en-US" altLang="zh-CN" dirty="0" smtClean="0"/>
              <a:t>Important design goal: </a:t>
            </a:r>
            <a:r>
              <a:rPr lang="en-US" altLang="zh-CN" i="1" dirty="0" smtClean="0">
                <a:solidFill>
                  <a:srgbClr val="0070C0"/>
                </a:solidFill>
              </a:rPr>
              <a:t>Hide the fact that there are multiple servers</a:t>
            </a:r>
            <a:r>
              <a:rPr lang="en-US" altLang="zh-CN" i="1" dirty="0" smtClean="0"/>
              <a:t>, i.e., client applications running on remote machines need not to know the internal organization of the cluster</a:t>
            </a:r>
          </a:p>
          <a:p>
            <a:pPr>
              <a:spcAft>
                <a:spcPts val="600"/>
              </a:spcAft>
            </a:pPr>
            <a:r>
              <a:rPr lang="en-US" altLang="zh-CN" dirty="0" smtClean="0">
                <a:solidFill>
                  <a:srgbClr val="0070C0"/>
                </a:solidFill>
              </a:rPr>
              <a:t>Access transparency </a:t>
            </a:r>
            <a:r>
              <a:rPr lang="en-US" altLang="zh-CN" dirty="0" smtClean="0"/>
              <a:t>is invariably offered by means of a </a:t>
            </a:r>
            <a:r>
              <a:rPr lang="en-US" altLang="zh-CN" dirty="0" smtClean="0">
                <a:solidFill>
                  <a:srgbClr val="0070C0"/>
                </a:solidFill>
              </a:rPr>
              <a:t>single access point</a:t>
            </a:r>
            <a:r>
              <a:rPr lang="en-US" altLang="zh-CN" dirty="0" smtClean="0"/>
              <a:t>, implemented through a dedicated machine, i.e., </a:t>
            </a:r>
            <a:r>
              <a:rPr lang="en-US" altLang="zh-CN" dirty="0" smtClean="0">
                <a:solidFill>
                  <a:srgbClr val="FF0000"/>
                </a:solidFill>
              </a:rPr>
              <a:t>a switch</a:t>
            </a:r>
          </a:p>
          <a:p>
            <a:pPr lvl="1">
              <a:spcAft>
                <a:spcPts val="600"/>
              </a:spcAft>
            </a:pPr>
            <a:r>
              <a:rPr lang="en-US" altLang="zh-CN" dirty="0" smtClean="0"/>
              <a:t>Most server clusters offer a single access point. When that point fails, the cluster become unavailable</a:t>
            </a:r>
          </a:p>
          <a:p>
            <a:pPr lvl="1">
              <a:spcAft>
                <a:spcPts val="600"/>
              </a:spcAft>
            </a:pPr>
            <a:r>
              <a:rPr lang="en-US" altLang="zh-CN" dirty="0" smtClean="0"/>
              <a:t>For scalability and availability, a server cluster may have </a:t>
            </a:r>
            <a:r>
              <a:rPr lang="en-US" altLang="zh-CN" dirty="0" smtClean="0">
                <a:solidFill>
                  <a:srgbClr val="FF0000"/>
                </a:solidFill>
              </a:rPr>
              <a:t>multiple access points</a:t>
            </a:r>
          </a:p>
          <a:p>
            <a:pPr lvl="2">
              <a:spcAft>
                <a:spcPts val="600"/>
              </a:spcAft>
            </a:pPr>
            <a:r>
              <a:rPr lang="en-US" altLang="zh-CN" dirty="0" smtClean="0"/>
              <a:t>e.g., DNS can return several addresses, all belong to the same host name</a:t>
            </a:r>
          </a:p>
          <a:p>
            <a:pPr>
              <a:spcAft>
                <a:spcPts val="600"/>
              </a:spcAft>
            </a:pPr>
            <a:r>
              <a:rPr lang="en-US" altLang="zh-CN" dirty="0" smtClean="0">
                <a:solidFill>
                  <a:srgbClr val="0070C0"/>
                </a:solidFill>
              </a:rPr>
              <a:t>Observation: </a:t>
            </a:r>
            <a:r>
              <a:rPr lang="en-US" altLang="zh-CN" dirty="0" smtClean="0"/>
              <a:t>Having the first tier handle all communication from/to the cluster may lead to a </a:t>
            </a:r>
            <a:r>
              <a:rPr lang="en-US" altLang="zh-CN" i="1" dirty="0" smtClean="0"/>
              <a:t>bottleneck.</a:t>
            </a:r>
          </a:p>
          <a:p>
            <a:pPr lvl="1">
              <a:spcAft>
                <a:spcPts val="600"/>
              </a:spcAft>
            </a:pPr>
            <a:r>
              <a:rPr lang="en-US" altLang="zh-CN" dirty="0" smtClean="0"/>
              <a:t>Popular solution to the case of a single access point: </a:t>
            </a:r>
            <a:r>
              <a:rPr lang="en-US" altLang="zh-CN" i="1" dirty="0" smtClean="0">
                <a:solidFill>
                  <a:srgbClr val="FF0000"/>
                </a:solidFill>
              </a:rPr>
              <a:t>TCP handoff</a:t>
            </a:r>
          </a:p>
          <a:p>
            <a:pPr>
              <a:spcAft>
                <a:spcPts val="600"/>
              </a:spcAft>
            </a:pP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53</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08688"/>
          </a:xfrm>
        </p:spPr>
        <p:txBody>
          <a:bodyPr>
            <a:normAutofit/>
          </a:bodyPr>
          <a:lstStyle/>
          <a:p>
            <a:r>
              <a:rPr lang="en-US" altLang="zh-CN" sz="4000" dirty="0" smtClean="0"/>
              <a:t>Request Handling and Load Balancing</a:t>
            </a:r>
            <a:endParaRPr lang="zh-CN" altLang="en-US" sz="4000" dirty="0"/>
          </a:p>
        </p:txBody>
      </p:sp>
      <p:sp>
        <p:nvSpPr>
          <p:cNvPr id="3" name="内容占位符 2"/>
          <p:cNvSpPr>
            <a:spLocks noGrp="1"/>
          </p:cNvSpPr>
          <p:nvPr>
            <p:ph idx="1"/>
          </p:nvPr>
        </p:nvSpPr>
        <p:spPr>
          <a:xfrm>
            <a:off x="179512" y="1556792"/>
            <a:ext cx="4690864" cy="4824536"/>
          </a:xfrm>
        </p:spPr>
        <p:txBody>
          <a:bodyPr>
            <a:noAutofit/>
          </a:bodyPr>
          <a:lstStyle/>
          <a:p>
            <a:pPr>
              <a:spcAft>
                <a:spcPts val="600"/>
              </a:spcAft>
            </a:pPr>
            <a:r>
              <a:rPr lang="en-US" altLang="zh-CN" sz="2200" dirty="0" smtClean="0"/>
              <a:t>The server sends an acknowledgment back to the requesting </a:t>
            </a:r>
            <a:r>
              <a:rPr lang="en-US" altLang="zh-CN" sz="2200" i="1" dirty="0" smtClean="0">
                <a:solidFill>
                  <a:srgbClr val="0070C0"/>
                </a:solidFill>
              </a:rPr>
              <a:t>client</a:t>
            </a:r>
            <a:r>
              <a:rPr lang="en-US" altLang="zh-CN" sz="2200" dirty="0" smtClean="0"/>
              <a:t>, but inserting the </a:t>
            </a:r>
            <a:r>
              <a:rPr lang="en-US" altLang="zh-CN" sz="2200" i="1" dirty="0" smtClean="0">
                <a:solidFill>
                  <a:srgbClr val="0070C0"/>
                </a:solidFill>
              </a:rPr>
              <a:t>switch’s IP</a:t>
            </a:r>
            <a:r>
              <a:rPr lang="en-US" altLang="zh-CN" sz="2200" dirty="0" smtClean="0"/>
              <a:t> address as the source field of the header of the IP packet</a:t>
            </a:r>
          </a:p>
          <a:p>
            <a:pPr>
              <a:spcAft>
                <a:spcPts val="600"/>
              </a:spcAft>
            </a:pPr>
            <a:r>
              <a:rPr lang="en-US" altLang="zh-CN" sz="2200" dirty="0" smtClean="0"/>
              <a:t>The </a:t>
            </a:r>
            <a:r>
              <a:rPr lang="en-US" altLang="zh-CN" sz="2200" dirty="0" smtClean="0">
                <a:solidFill>
                  <a:srgbClr val="0070C0"/>
                </a:solidFill>
              </a:rPr>
              <a:t>spoofing</a:t>
            </a:r>
            <a:r>
              <a:rPr lang="en-US" altLang="zh-CN" sz="2200" dirty="0" smtClean="0"/>
              <a:t> is necessary for the client to continue executing the TCP protocol:</a:t>
            </a:r>
          </a:p>
          <a:p>
            <a:pPr lvl="1">
              <a:spcAft>
                <a:spcPts val="600"/>
              </a:spcAft>
            </a:pPr>
            <a:r>
              <a:rPr lang="en-US" altLang="zh-CN" sz="2000" dirty="0" smtClean="0"/>
              <a:t>It is expecting an answer back from the switch, not from some arbitrary server it has never heard of before</a:t>
            </a:r>
          </a:p>
          <a:p>
            <a:pPr lvl="1">
              <a:spcAft>
                <a:spcPts val="600"/>
              </a:spcAft>
            </a:pPr>
            <a:r>
              <a:rPr lang="en-US" altLang="zh-CN" sz="2000" dirty="0" smtClean="0"/>
              <a:t>A </a:t>
            </a:r>
            <a:r>
              <a:rPr lang="en-US" altLang="zh-CN" sz="2000" i="1" dirty="0" smtClean="0">
                <a:solidFill>
                  <a:srgbClr val="0070C0"/>
                </a:solidFill>
              </a:rPr>
              <a:t>TCP-handoff</a:t>
            </a:r>
            <a:r>
              <a:rPr lang="en-US" altLang="zh-CN" sz="2000" dirty="0" smtClean="0"/>
              <a:t> implementation requires OS level modification</a:t>
            </a:r>
            <a:endParaRPr lang="zh-CN" altLang="en-US" sz="2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88066" name="Picture 2" descr="03-13"/>
          <p:cNvPicPr>
            <a:picLocks noChangeAspect="1" noChangeArrowheads="1"/>
          </p:cNvPicPr>
          <p:nvPr/>
        </p:nvPicPr>
        <p:blipFill>
          <a:blip r:embed="rId2" cstate="print"/>
          <a:srcRect/>
          <a:stretch>
            <a:fillRect/>
          </a:stretch>
        </p:blipFill>
        <p:spPr bwMode="auto">
          <a:xfrm>
            <a:off x="4932040" y="1484784"/>
            <a:ext cx="4050792" cy="2386584"/>
          </a:xfrm>
          <a:prstGeom prst="rect">
            <a:avLst/>
          </a:prstGeom>
          <a:noFill/>
        </p:spPr>
      </p:pic>
      <p:sp>
        <p:nvSpPr>
          <p:cNvPr id="8" name="内容占位符 2"/>
          <p:cNvSpPr txBox="1">
            <a:spLocks/>
          </p:cNvSpPr>
          <p:nvPr/>
        </p:nvSpPr>
        <p:spPr>
          <a:xfrm>
            <a:off x="4860032" y="4077072"/>
            <a:ext cx="4114800" cy="2304256"/>
          </a:xfrm>
          <a:prstGeom prst="rect">
            <a:avLst/>
          </a:prstGeom>
        </p:spPr>
        <p:txBody>
          <a:bodyPr vert="horz">
            <a:normAutofit fontScale="92500"/>
          </a:bodyPr>
          <a:lstStyle/>
          <a:p>
            <a:pPr marL="274320" marR="0" lvl="0" indent="-274320" algn="l" defTabSz="914400" rtl="0" eaLnBrk="1" fontAlgn="auto" latinLnBrk="0" hangingPunct="1">
              <a:lnSpc>
                <a:spcPct val="100000"/>
              </a:lnSpc>
              <a:spcBef>
                <a:spcPct val="20000"/>
              </a:spcBef>
              <a:spcAft>
                <a:spcPts val="600"/>
              </a:spcAft>
              <a:buClr>
                <a:schemeClr val="accent3"/>
              </a:buClr>
              <a:buSzPct val="95000"/>
              <a:buFont typeface="Wingdings 2"/>
              <a:buChar char=""/>
              <a:tabLst/>
              <a:defRPr/>
            </a:pPr>
            <a:r>
              <a:rPr lang="en-US" altLang="zh-CN" sz="2400" dirty="0" smtClean="0"/>
              <a:t>The switch plays an important role in distributing the load among the servers</a:t>
            </a:r>
          </a:p>
          <a:p>
            <a:pPr marL="731520" lvl="1" indent="-274320">
              <a:spcBef>
                <a:spcPct val="20000"/>
              </a:spcBef>
              <a:spcAft>
                <a:spcPts val="600"/>
              </a:spcAft>
              <a:buClr>
                <a:schemeClr val="accent3"/>
              </a:buClr>
              <a:buSzPct val="95000"/>
              <a:buFont typeface="Wingdings 2"/>
              <a:buChar char=""/>
            </a:pPr>
            <a:r>
              <a:rPr kumimoji="0" lang="en-US" altLang="zh-CN" sz="2200" b="0" i="0" u="none" strike="noStrike" kern="1200" cap="none" spc="0" normalizeH="0" baseline="0" noProof="0" dirty="0" smtClean="0">
                <a:ln>
                  <a:noFill/>
                </a:ln>
                <a:solidFill>
                  <a:schemeClr val="tx1"/>
                </a:solidFill>
                <a:effectLst/>
                <a:uLnTx/>
                <a:uFillTx/>
                <a:latin typeface="+mn-lt"/>
                <a:ea typeface="+mn-ea"/>
                <a:cs typeface="+mn-cs"/>
              </a:rPr>
              <a:t>Round</a:t>
            </a:r>
            <a:r>
              <a:rPr kumimoji="0" lang="en-US" altLang="zh-CN" sz="2200" b="0" i="0" u="none" strike="noStrike" kern="1200" cap="none" spc="0" normalizeH="0" noProof="0" dirty="0" smtClean="0">
                <a:ln>
                  <a:noFill/>
                </a:ln>
                <a:solidFill>
                  <a:schemeClr val="tx1"/>
                </a:solidFill>
                <a:effectLst/>
                <a:uLnTx/>
                <a:uFillTx/>
                <a:latin typeface="+mn-lt"/>
                <a:ea typeface="+mn-ea"/>
                <a:cs typeface="+mn-cs"/>
              </a:rPr>
              <a:t> robin</a:t>
            </a:r>
          </a:p>
          <a:p>
            <a:pPr marL="731520" lvl="1" indent="-274320">
              <a:spcBef>
                <a:spcPct val="20000"/>
              </a:spcBef>
              <a:spcAft>
                <a:spcPts val="600"/>
              </a:spcAft>
              <a:buClr>
                <a:schemeClr val="accent3"/>
              </a:buClr>
              <a:buSzPct val="95000"/>
              <a:buFont typeface="Wingdings 2"/>
              <a:buChar char=""/>
            </a:pPr>
            <a:r>
              <a:rPr lang="en-US" altLang="zh-CN" sz="2200" baseline="0" dirty="0" smtClean="0"/>
              <a:t>Content-aware request distribution</a:t>
            </a:r>
            <a:endParaRPr kumimoji="0" lang="zh-CN" alt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54</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lstStyle/>
          <a:p>
            <a:r>
              <a:rPr lang="en-US" altLang="zh-CN" dirty="0" smtClean="0"/>
              <a:t>Distributed Servers (1)</a:t>
            </a:r>
            <a:endParaRPr lang="zh-CN" altLang="en-US" dirty="0"/>
          </a:p>
        </p:txBody>
      </p:sp>
      <p:sp>
        <p:nvSpPr>
          <p:cNvPr id="3" name="内容占位符 2"/>
          <p:cNvSpPr>
            <a:spLocks noGrp="1"/>
          </p:cNvSpPr>
          <p:nvPr>
            <p:ph idx="1"/>
          </p:nvPr>
        </p:nvSpPr>
        <p:spPr>
          <a:xfrm>
            <a:off x="457200" y="1700808"/>
            <a:ext cx="8229600" cy="4623792"/>
          </a:xfrm>
        </p:spPr>
        <p:txBody>
          <a:bodyPr>
            <a:normAutofit fontScale="92500"/>
          </a:bodyPr>
          <a:lstStyle/>
          <a:p>
            <a:pPr>
              <a:spcAft>
                <a:spcPts val="600"/>
              </a:spcAft>
              <a:buNone/>
            </a:pPr>
            <a:r>
              <a:rPr lang="en-US" altLang="zh-CN" b="1" dirty="0" smtClean="0"/>
              <a:t>Background:</a:t>
            </a:r>
          </a:p>
          <a:p>
            <a:pPr>
              <a:spcAft>
                <a:spcPts val="600"/>
              </a:spcAft>
              <a:buNone/>
            </a:pPr>
            <a:r>
              <a:rPr lang="en-US" altLang="zh-CN" dirty="0" smtClean="0"/>
              <a:t>Having </a:t>
            </a:r>
            <a:r>
              <a:rPr lang="en-US" altLang="zh-CN" dirty="0" smtClean="0">
                <a:solidFill>
                  <a:srgbClr val="FF0000"/>
                </a:solidFill>
              </a:rPr>
              <a:t>stability</a:t>
            </a:r>
            <a:r>
              <a:rPr lang="en-US" altLang="zh-CN" dirty="0" smtClean="0"/>
              <a:t>, like a long-living access point, is a </a:t>
            </a:r>
            <a:r>
              <a:rPr lang="en-US" altLang="zh-CN" dirty="0" smtClean="0">
                <a:solidFill>
                  <a:srgbClr val="FF0000"/>
                </a:solidFill>
              </a:rPr>
              <a:t>desirable</a:t>
            </a:r>
            <a:r>
              <a:rPr lang="en-US" altLang="zh-CN" dirty="0" smtClean="0"/>
              <a:t> </a:t>
            </a:r>
          </a:p>
          <a:p>
            <a:pPr lvl="1">
              <a:spcAft>
                <a:spcPts val="600"/>
              </a:spcAft>
            </a:pPr>
            <a:r>
              <a:rPr lang="en-US" altLang="zh-CN" dirty="0" smtClean="0"/>
              <a:t>from a client’s and a server’s perspective</a:t>
            </a:r>
          </a:p>
          <a:p>
            <a:pPr lvl="1">
              <a:spcAft>
                <a:spcPts val="600"/>
              </a:spcAft>
            </a:pPr>
            <a:r>
              <a:rPr lang="en-US" altLang="zh-CN" dirty="0" smtClean="0"/>
              <a:t>to have a high degree of flexibility in configuring a server cluster and the switch</a:t>
            </a:r>
          </a:p>
          <a:p>
            <a:pPr>
              <a:spcAft>
                <a:spcPts val="600"/>
              </a:spcAft>
              <a:buNone/>
            </a:pPr>
            <a:r>
              <a:rPr lang="en-US" altLang="zh-CN" b="1" dirty="0" smtClean="0"/>
              <a:t>Definition:</a:t>
            </a:r>
          </a:p>
          <a:p>
            <a:pPr>
              <a:spcAft>
                <a:spcPts val="600"/>
              </a:spcAft>
              <a:buNone/>
            </a:pPr>
            <a:r>
              <a:rPr lang="en-US" altLang="zh-CN" dirty="0" smtClean="0"/>
              <a:t>A distributed server is a possibly dynamically </a:t>
            </a:r>
            <a:r>
              <a:rPr lang="en-US" altLang="zh-CN" i="1" dirty="0" smtClean="0">
                <a:solidFill>
                  <a:srgbClr val="0070C0"/>
                </a:solidFill>
              </a:rPr>
              <a:t>changing set of machines</a:t>
            </a:r>
            <a:r>
              <a:rPr lang="en-US" altLang="zh-CN" dirty="0" smtClean="0"/>
              <a:t>, with also possibly </a:t>
            </a:r>
            <a:r>
              <a:rPr lang="en-US" altLang="zh-CN" i="1" dirty="0" smtClean="0">
                <a:solidFill>
                  <a:srgbClr val="0070C0"/>
                </a:solidFill>
              </a:rPr>
              <a:t>varying access points</a:t>
            </a:r>
            <a:r>
              <a:rPr lang="en-US" altLang="zh-CN" dirty="0" smtClean="0"/>
              <a:t>, but </a:t>
            </a:r>
            <a:r>
              <a:rPr lang="en-US" altLang="zh-CN" i="1" dirty="0" smtClean="0">
                <a:solidFill>
                  <a:srgbClr val="0070C0"/>
                </a:solidFill>
              </a:rPr>
              <a:t>appears</a:t>
            </a:r>
            <a:r>
              <a:rPr lang="en-US" altLang="zh-CN" dirty="0" smtClean="0"/>
              <a:t> to the outside world </a:t>
            </a:r>
            <a:r>
              <a:rPr lang="en-US" altLang="zh-CN" i="1" dirty="0" smtClean="0">
                <a:solidFill>
                  <a:srgbClr val="0070C0"/>
                </a:solidFill>
              </a:rPr>
              <a:t>as a</a:t>
            </a:r>
            <a:r>
              <a:rPr lang="en-US" altLang="zh-CN" dirty="0" smtClean="0">
                <a:solidFill>
                  <a:srgbClr val="0070C0"/>
                </a:solidFill>
              </a:rPr>
              <a:t> </a:t>
            </a:r>
            <a:r>
              <a:rPr lang="en-US" altLang="zh-CN" dirty="0" smtClean="0"/>
              <a:t>single, powerful</a:t>
            </a:r>
            <a:r>
              <a:rPr lang="en-US" altLang="zh-CN" dirty="0" smtClean="0">
                <a:solidFill>
                  <a:srgbClr val="0070C0"/>
                </a:solidFill>
              </a:rPr>
              <a:t> </a:t>
            </a:r>
            <a:r>
              <a:rPr lang="en-US" altLang="zh-CN" i="1" dirty="0" smtClean="0">
                <a:solidFill>
                  <a:srgbClr val="0070C0"/>
                </a:solidFill>
              </a:rPr>
              <a:t>machine</a:t>
            </a:r>
            <a:endParaRPr lang="zh-CN" altLang="en-US" i="1" dirty="0">
              <a:solidFill>
                <a:srgbClr val="0070C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55</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648"/>
            <a:ext cx="8686800" cy="852704"/>
          </a:xfrm>
        </p:spPr>
        <p:txBody>
          <a:bodyPr>
            <a:normAutofit fontScale="90000"/>
          </a:bodyPr>
          <a:lstStyle/>
          <a:p>
            <a:r>
              <a:rPr lang="en-US" altLang="zh-CN" dirty="0" smtClean="0"/>
              <a:t>How to achieve a stable access point?</a:t>
            </a:r>
          </a:p>
        </p:txBody>
      </p:sp>
      <p:sp>
        <p:nvSpPr>
          <p:cNvPr id="3" name="内容占位符 2"/>
          <p:cNvSpPr>
            <a:spLocks noGrp="1"/>
          </p:cNvSpPr>
          <p:nvPr>
            <p:ph idx="1"/>
          </p:nvPr>
        </p:nvSpPr>
        <p:spPr>
          <a:xfrm>
            <a:off x="457200" y="1196752"/>
            <a:ext cx="8229600" cy="1296144"/>
          </a:xfrm>
        </p:spPr>
        <p:txBody>
          <a:bodyPr>
            <a:normAutofit lnSpcReduction="10000"/>
          </a:bodyPr>
          <a:lstStyle/>
          <a:p>
            <a:pPr>
              <a:buNone/>
            </a:pPr>
            <a:r>
              <a:rPr lang="en-US" altLang="zh-CN" sz="2000" dirty="0" smtClean="0"/>
              <a:t>Route optimization in a distributed server:</a:t>
            </a:r>
          </a:p>
          <a:p>
            <a:r>
              <a:rPr lang="en-US" altLang="zh-CN" sz="2000" dirty="0" smtClean="0"/>
              <a:t>to make </a:t>
            </a:r>
            <a:r>
              <a:rPr lang="en-US" altLang="zh-CN" sz="2000" dirty="0" smtClean="0">
                <a:solidFill>
                  <a:srgbClr val="FF0000"/>
                </a:solidFill>
              </a:rPr>
              <a:t>different clients believe</a:t>
            </a:r>
            <a:r>
              <a:rPr lang="en-US" altLang="zh-CN" sz="2000" dirty="0" smtClean="0"/>
              <a:t> they are communicating with </a:t>
            </a:r>
            <a:r>
              <a:rPr lang="en-US" altLang="zh-CN" sz="2000" dirty="0" smtClean="0">
                <a:solidFill>
                  <a:srgbClr val="FF0000"/>
                </a:solidFill>
              </a:rPr>
              <a:t>a single server</a:t>
            </a:r>
            <a:r>
              <a:rPr lang="en-US" altLang="zh-CN" sz="2000" dirty="0" smtClean="0"/>
              <a:t>, where, in fact, each client is communicating with a different member node of the distributed server</a:t>
            </a:r>
            <a:endParaRPr lang="zh-CN" altLang="en-US" sz="2000" dirty="0" smtClean="0"/>
          </a:p>
          <a:p>
            <a:endParaRPr lang="en-US" altLang="zh-CN" sz="2000" dirty="0" smtClean="0"/>
          </a:p>
          <a:p>
            <a:endParaRPr lang="en-US" altLang="zh-CN" sz="2000" dirty="0" smtClean="0"/>
          </a:p>
          <a:p>
            <a:endParaRPr lang="zh-CN" altLang="en-US" sz="2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2" descr="03-14"/>
          <p:cNvPicPr>
            <a:picLocks noChangeAspect="1" noChangeArrowheads="1"/>
          </p:cNvPicPr>
          <p:nvPr/>
        </p:nvPicPr>
        <p:blipFill>
          <a:blip r:embed="rId2" cstate="print"/>
          <a:srcRect/>
          <a:stretch>
            <a:fillRect/>
          </a:stretch>
        </p:blipFill>
        <p:spPr bwMode="auto">
          <a:xfrm>
            <a:off x="1108918" y="2564904"/>
            <a:ext cx="6775450" cy="4192588"/>
          </a:xfrm>
          <a:prstGeom prst="rect">
            <a:avLst/>
          </a:prstGeom>
          <a:noFill/>
        </p:spPr>
      </p:pic>
      <p:sp>
        <p:nvSpPr>
          <p:cNvPr id="9" name="灯片编号占位符 8"/>
          <p:cNvSpPr>
            <a:spLocks noGrp="1"/>
          </p:cNvSpPr>
          <p:nvPr>
            <p:ph type="sldNum" sz="quarter" idx="12"/>
          </p:nvPr>
        </p:nvSpPr>
        <p:spPr/>
        <p:txBody>
          <a:bodyPr/>
          <a:lstStyle/>
          <a:p>
            <a:fld id="{0C913308-F349-4B6D-A68A-DD1791B4A57B}" type="slidenum">
              <a:rPr lang="zh-CN" altLang="en-US" smtClean="0"/>
              <a:pPr/>
              <a:t>56</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96720"/>
          </a:xfrm>
        </p:spPr>
        <p:txBody>
          <a:bodyPr/>
          <a:lstStyle/>
          <a:p>
            <a:r>
              <a:rPr lang="en-US" altLang="zh-CN" dirty="0" smtClean="0"/>
              <a:t>Managing Server Clusters</a:t>
            </a:r>
            <a:endParaRPr lang="zh-CN" altLang="en-US" dirty="0"/>
          </a:p>
        </p:txBody>
      </p:sp>
      <p:sp>
        <p:nvSpPr>
          <p:cNvPr id="3" name="内容占位符 2"/>
          <p:cNvSpPr>
            <a:spLocks noGrp="1"/>
          </p:cNvSpPr>
          <p:nvPr>
            <p:ph idx="1"/>
          </p:nvPr>
        </p:nvSpPr>
        <p:spPr/>
        <p:txBody>
          <a:bodyPr>
            <a:normAutofit fontScale="85000" lnSpcReduction="20000"/>
          </a:bodyPr>
          <a:lstStyle/>
          <a:p>
            <a:pPr>
              <a:spcAft>
                <a:spcPts val="300"/>
              </a:spcAft>
            </a:pPr>
            <a:r>
              <a:rPr lang="en-US" altLang="zh-CN" dirty="0" smtClean="0">
                <a:solidFill>
                  <a:srgbClr val="7030A0"/>
                </a:solidFill>
              </a:rPr>
              <a:t>Common approaches</a:t>
            </a:r>
          </a:p>
          <a:p>
            <a:pPr lvl="1">
              <a:spcAft>
                <a:spcPts val="300"/>
              </a:spcAft>
            </a:pPr>
            <a:r>
              <a:rPr lang="en-US" altLang="zh-CN" dirty="0" smtClean="0"/>
              <a:t>To extend the traditional managing functions of a single computer to that of a cluster</a:t>
            </a:r>
          </a:p>
          <a:p>
            <a:pPr lvl="1">
              <a:spcAft>
                <a:spcPts val="300"/>
              </a:spcAft>
            </a:pPr>
            <a:r>
              <a:rPr lang="en-US" altLang="zh-CN" u="sng" dirty="0" smtClean="0"/>
              <a:t>The administrator can log into a node from a remote client </a:t>
            </a:r>
            <a:r>
              <a:rPr lang="en-US" altLang="zh-CN" dirty="0" smtClean="0"/>
              <a:t>and execute local managing commands to monitor, install, and change components</a:t>
            </a:r>
          </a:p>
          <a:p>
            <a:pPr>
              <a:spcAft>
                <a:spcPts val="300"/>
              </a:spcAft>
            </a:pPr>
            <a:r>
              <a:rPr lang="en-US" altLang="zh-CN" dirty="0" smtClean="0">
                <a:solidFill>
                  <a:srgbClr val="7030A0"/>
                </a:solidFill>
              </a:rPr>
              <a:t>More advanced approach </a:t>
            </a:r>
            <a:r>
              <a:rPr lang="en-US" altLang="zh-CN" dirty="0" smtClean="0"/>
              <a:t>– </a:t>
            </a:r>
            <a:r>
              <a:rPr lang="en-US" altLang="zh-CN" dirty="0" smtClean="0">
                <a:solidFill>
                  <a:srgbClr val="FF0000"/>
                </a:solidFill>
              </a:rPr>
              <a:t>centralized administration</a:t>
            </a:r>
            <a:r>
              <a:rPr lang="en-US" altLang="zh-CN" dirty="0" smtClean="0"/>
              <a:t>:</a:t>
            </a:r>
          </a:p>
          <a:p>
            <a:pPr lvl="1">
              <a:spcAft>
                <a:spcPts val="300"/>
              </a:spcAft>
            </a:pPr>
            <a:r>
              <a:rPr lang="en-US" altLang="zh-CN" dirty="0" smtClean="0"/>
              <a:t>to hide the fact that you need to login into a node and instead provide an interface at an administrator machine that allows to do most operations (e.g., </a:t>
            </a:r>
            <a:r>
              <a:rPr lang="en-US" altLang="zh-CN" i="1" dirty="0" smtClean="0"/>
              <a:t>IBM Cluster Systems Management</a:t>
            </a:r>
            <a:r>
              <a:rPr lang="en-US" altLang="zh-CN" dirty="0" smtClean="0"/>
              <a:t>)</a:t>
            </a:r>
          </a:p>
          <a:p>
            <a:pPr lvl="1">
              <a:spcAft>
                <a:spcPts val="300"/>
              </a:spcAft>
            </a:pPr>
            <a:r>
              <a:rPr lang="en-US" altLang="zh-CN" b="1" dirty="0" smtClean="0"/>
              <a:t>Advantage:</a:t>
            </a:r>
            <a:r>
              <a:rPr lang="en-US" altLang="zh-CN" dirty="0" smtClean="0"/>
              <a:t> collective operations are more easily provided</a:t>
            </a:r>
          </a:p>
          <a:p>
            <a:pPr>
              <a:spcAft>
                <a:spcPts val="300"/>
              </a:spcAft>
            </a:pPr>
            <a:r>
              <a:rPr lang="en-US" altLang="zh-CN" dirty="0" smtClean="0"/>
              <a:t>Support for very large server clusters is almost always ad hoc. Cluster management is in its infancy and self-managing solutions may help </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57</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 </a:t>
            </a:r>
            <a:r>
              <a:rPr lang="en-US" altLang="zh-CN" dirty="0" err="1" smtClean="0"/>
              <a:t>PlanetLab</a:t>
            </a:r>
            <a:r>
              <a:rPr lang="en-US" altLang="zh-CN" dirty="0" smtClean="0"/>
              <a:t> (1)</a:t>
            </a:r>
            <a:endParaRPr lang="zh-CN" altLang="en-US" dirty="0"/>
          </a:p>
        </p:txBody>
      </p:sp>
      <p:sp>
        <p:nvSpPr>
          <p:cNvPr id="3" name="内容占位符 2"/>
          <p:cNvSpPr>
            <a:spLocks noGrp="1"/>
          </p:cNvSpPr>
          <p:nvPr>
            <p:ph idx="1"/>
          </p:nvPr>
        </p:nvSpPr>
        <p:spPr/>
        <p:txBody>
          <a:bodyPr>
            <a:normAutofit fontScale="92500" lnSpcReduction="20000"/>
          </a:bodyPr>
          <a:lstStyle/>
          <a:p>
            <a:pPr>
              <a:buNone/>
            </a:pPr>
            <a:r>
              <a:rPr lang="en-US" altLang="zh-CN" b="1" dirty="0" err="1" smtClean="0"/>
              <a:t>PlanetLab</a:t>
            </a:r>
            <a:r>
              <a:rPr lang="en-US" altLang="zh-CN" dirty="0" smtClean="0"/>
              <a:t> is a group of computers available as a </a:t>
            </a:r>
            <a:r>
              <a:rPr lang="en-US" altLang="zh-CN" dirty="0" err="1" smtClean="0">
                <a:solidFill>
                  <a:srgbClr val="FF0000"/>
                </a:solidFill>
              </a:rPr>
              <a:t>testbed</a:t>
            </a:r>
            <a:r>
              <a:rPr lang="en-US" altLang="zh-CN" dirty="0" smtClean="0"/>
              <a:t> for computer networking and distributed systems research (e.g., distributed storage, network mapping, peer-to-peer systems, distributed hash tables, and query processing.)</a:t>
            </a:r>
            <a:endParaRPr lang="en-US" altLang="zh-CN" b="1" dirty="0" smtClean="0"/>
          </a:p>
          <a:p>
            <a:pPr>
              <a:buNone/>
            </a:pPr>
            <a:endParaRPr lang="en-US" altLang="zh-CN" b="1" dirty="0" smtClean="0"/>
          </a:p>
          <a:p>
            <a:pPr>
              <a:buNone/>
            </a:pPr>
            <a:r>
              <a:rPr lang="en-US" altLang="zh-CN" b="1" dirty="0" smtClean="0"/>
              <a:t>Essence</a:t>
            </a:r>
          </a:p>
          <a:p>
            <a:r>
              <a:rPr lang="en-US" altLang="zh-CN" dirty="0" smtClean="0"/>
              <a:t>Different organizations contribute machines, which they subsequently share for various experiments.</a:t>
            </a:r>
          </a:p>
          <a:p>
            <a:pPr>
              <a:buNone/>
            </a:pPr>
            <a:endParaRPr lang="en-US" altLang="zh-CN" b="1" dirty="0" smtClean="0"/>
          </a:p>
          <a:p>
            <a:pPr>
              <a:buNone/>
            </a:pPr>
            <a:r>
              <a:rPr lang="en-US" altLang="zh-CN" b="1" dirty="0" smtClean="0"/>
              <a:t>Problem</a:t>
            </a:r>
          </a:p>
          <a:p>
            <a:r>
              <a:rPr lang="en-US" altLang="zh-CN" dirty="0" smtClean="0"/>
              <a:t>We need to ensure that different distributed applications do not get into each other’s way </a:t>
            </a:r>
            <a:r>
              <a:rPr lang="en-US" altLang="zh-CN" dirty="0" smtClean="0">
                <a:solidFill>
                  <a:srgbClr val="FF0000"/>
                </a:solidFill>
                <a:sym typeface="Wingdings"/>
              </a:rPr>
              <a:t></a:t>
            </a:r>
            <a:r>
              <a:rPr lang="en-US" altLang="zh-CN" dirty="0" smtClean="0">
                <a:solidFill>
                  <a:srgbClr val="FF0000"/>
                </a:solidFill>
              </a:rPr>
              <a:t> </a:t>
            </a:r>
            <a:r>
              <a:rPr lang="en-US" altLang="zh-CN" dirty="0" smtClean="0">
                <a:solidFill>
                  <a:srgbClr val="0070C0"/>
                </a:solidFill>
              </a:rPr>
              <a:t>virtualization</a:t>
            </a:r>
            <a:endParaRPr lang="zh-CN" altLang="en-US" dirty="0">
              <a:solidFill>
                <a:srgbClr val="0070C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58</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636680"/>
          </a:xfrm>
        </p:spPr>
        <p:txBody>
          <a:bodyPr>
            <a:normAutofit fontScale="90000"/>
          </a:bodyPr>
          <a:lstStyle/>
          <a:p>
            <a:r>
              <a:rPr lang="en-US" altLang="zh-CN" dirty="0" smtClean="0"/>
              <a:t>Example: </a:t>
            </a:r>
            <a:r>
              <a:rPr lang="en-US" altLang="zh-CN" dirty="0" err="1" smtClean="0"/>
              <a:t>PlanetLab</a:t>
            </a:r>
            <a:r>
              <a:rPr lang="en-US" altLang="zh-CN" dirty="0" smtClean="0"/>
              <a:t> (2)</a:t>
            </a:r>
            <a:endParaRPr lang="zh-CN" altLang="en-US" dirty="0"/>
          </a:p>
        </p:txBody>
      </p:sp>
      <p:sp>
        <p:nvSpPr>
          <p:cNvPr id="3" name="内容占位符 2"/>
          <p:cNvSpPr>
            <a:spLocks noGrp="1"/>
          </p:cNvSpPr>
          <p:nvPr>
            <p:ph idx="1"/>
          </p:nvPr>
        </p:nvSpPr>
        <p:spPr>
          <a:xfrm>
            <a:off x="467544" y="4221088"/>
            <a:ext cx="8229600" cy="2160240"/>
          </a:xfrm>
        </p:spPr>
        <p:txBody>
          <a:bodyPr>
            <a:normAutofit fontScale="85000" lnSpcReduction="20000"/>
          </a:bodyPr>
          <a:lstStyle/>
          <a:p>
            <a:r>
              <a:rPr lang="en-US" altLang="zh-CN" dirty="0" err="1" smtClean="0">
                <a:solidFill>
                  <a:srgbClr val="0070C0"/>
                </a:solidFill>
              </a:rPr>
              <a:t>Vserver</a:t>
            </a:r>
            <a:r>
              <a:rPr lang="en-US" altLang="zh-CN" dirty="0" smtClean="0">
                <a:solidFill>
                  <a:srgbClr val="0070C0"/>
                </a:solidFill>
              </a:rPr>
              <a:t>: </a:t>
            </a:r>
            <a:r>
              <a:rPr lang="en-US" altLang="zh-CN" dirty="0" smtClean="0"/>
              <a:t>Independent and protected environment with its own libraries, server versions, and so on. Distributed applications are assigned </a:t>
            </a:r>
            <a:r>
              <a:rPr lang="en-US" altLang="zh-CN" dirty="0" smtClean="0">
                <a:solidFill>
                  <a:srgbClr val="0070C0"/>
                </a:solidFill>
              </a:rPr>
              <a:t>a collection of </a:t>
            </a:r>
            <a:r>
              <a:rPr lang="en-US" altLang="zh-CN" dirty="0" err="1" smtClean="0">
                <a:solidFill>
                  <a:srgbClr val="0070C0"/>
                </a:solidFill>
              </a:rPr>
              <a:t>vservers</a:t>
            </a:r>
            <a:r>
              <a:rPr lang="en-US" altLang="zh-CN" dirty="0" smtClean="0"/>
              <a:t> distributed across multiple machines (</a:t>
            </a:r>
            <a:r>
              <a:rPr lang="en-US" altLang="zh-CN" dirty="0" smtClean="0">
                <a:solidFill>
                  <a:srgbClr val="0070C0"/>
                </a:solidFill>
              </a:rPr>
              <a:t>slice</a:t>
            </a:r>
            <a:r>
              <a:rPr lang="en-US" altLang="zh-CN" dirty="0" smtClean="0"/>
              <a:t>).</a:t>
            </a:r>
          </a:p>
          <a:p>
            <a:r>
              <a:rPr lang="en-US" altLang="zh-CN" dirty="0" smtClean="0"/>
              <a:t>A slice can be thought of as a virtual server cluster</a:t>
            </a:r>
          </a:p>
          <a:p>
            <a:r>
              <a:rPr lang="en-US" altLang="zh-CN" dirty="0" smtClean="0"/>
              <a:t>Programs from different slices but running on the same node should not interfere with each other</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90114" name="Picture 2" descr="03-15"/>
          <p:cNvPicPr>
            <a:picLocks noChangeAspect="1" noChangeArrowheads="1"/>
          </p:cNvPicPr>
          <p:nvPr/>
        </p:nvPicPr>
        <p:blipFill>
          <a:blip r:embed="rId2" cstate="print"/>
          <a:srcRect/>
          <a:stretch>
            <a:fillRect/>
          </a:stretch>
        </p:blipFill>
        <p:spPr bwMode="auto">
          <a:xfrm>
            <a:off x="2051720" y="1484784"/>
            <a:ext cx="4672584" cy="2546604"/>
          </a:xfrm>
          <a:prstGeom prst="rect">
            <a:avLst/>
          </a:prstGeom>
          <a:noFill/>
        </p:spPr>
      </p:pic>
      <p:sp>
        <p:nvSpPr>
          <p:cNvPr id="9" name="灯片编号占位符 8"/>
          <p:cNvSpPr>
            <a:spLocks noGrp="1"/>
          </p:cNvSpPr>
          <p:nvPr>
            <p:ph type="sldNum" sz="quarter" idx="12"/>
          </p:nvPr>
        </p:nvSpPr>
        <p:spPr/>
        <p:txBody>
          <a:bodyPr/>
          <a:lstStyle/>
          <a:p>
            <a:fld id="{0C913308-F349-4B6D-A68A-DD1791B4A57B}" type="slidenum">
              <a:rPr lang="zh-CN" altLang="en-US" smtClean="0"/>
              <a:pPr/>
              <a:t>59</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08688"/>
          </a:xfrm>
        </p:spPr>
        <p:txBody>
          <a:bodyPr>
            <a:normAutofit/>
          </a:bodyPr>
          <a:lstStyle/>
          <a:p>
            <a:r>
              <a:rPr lang="en-US" altLang="zh-CN" sz="4000" dirty="0" smtClean="0"/>
              <a:t>Threads and Processes: More Details </a:t>
            </a:r>
            <a:endParaRPr lang="zh-CN" altLang="en-US" sz="4000" dirty="0"/>
          </a:p>
        </p:txBody>
      </p:sp>
      <p:sp>
        <p:nvSpPr>
          <p:cNvPr id="3" name="内容占位符 2"/>
          <p:cNvSpPr>
            <a:spLocks noGrp="1"/>
          </p:cNvSpPr>
          <p:nvPr>
            <p:ph idx="1"/>
          </p:nvPr>
        </p:nvSpPr>
        <p:spPr>
          <a:xfrm>
            <a:off x="251520" y="1772816"/>
            <a:ext cx="3888432" cy="4752528"/>
          </a:xfrm>
        </p:spPr>
        <p:txBody>
          <a:bodyPr>
            <a:normAutofit fontScale="92500" lnSpcReduction="20000"/>
          </a:bodyPr>
          <a:lstStyle/>
          <a:p>
            <a:pPr>
              <a:spcBef>
                <a:spcPts val="1200"/>
              </a:spcBef>
            </a:pPr>
            <a:r>
              <a:rPr lang="en-US" altLang="zh-CN" dirty="0" smtClean="0"/>
              <a:t>A </a:t>
            </a:r>
            <a:r>
              <a:rPr lang="en-US" altLang="zh-CN" u="sng" dirty="0" smtClean="0"/>
              <a:t>thread</a:t>
            </a:r>
            <a:r>
              <a:rPr lang="en-US" altLang="zh-CN" dirty="0" smtClean="0"/>
              <a:t> is essentially a subdivision of a process, or "lightweight process" (LWP) on some systems.</a:t>
            </a:r>
          </a:p>
          <a:p>
            <a:pPr>
              <a:spcBef>
                <a:spcPts val="1200"/>
              </a:spcBef>
            </a:pPr>
            <a:r>
              <a:rPr lang="en-US" altLang="zh-CN" dirty="0" smtClean="0"/>
              <a:t>A</a:t>
            </a:r>
            <a:r>
              <a:rPr lang="en-US" altLang="zh-CN" u="sng" dirty="0" smtClean="0"/>
              <a:t> process </a:t>
            </a:r>
            <a:r>
              <a:rPr lang="en-US" altLang="zh-CN" dirty="0" smtClean="0"/>
              <a:t>is generally the most major and separate unit of execution recognized by the OS.</a:t>
            </a:r>
          </a:p>
          <a:p>
            <a:pPr>
              <a:spcBef>
                <a:spcPts val="1200"/>
              </a:spcBef>
            </a:pPr>
            <a:r>
              <a:rPr lang="en-US" altLang="zh-CN" dirty="0" smtClean="0">
                <a:solidFill>
                  <a:srgbClr val="FF0000"/>
                </a:solidFill>
              </a:rPr>
              <a:t>Crucially</a:t>
            </a:r>
            <a:r>
              <a:rPr lang="en-US" altLang="zh-CN" dirty="0" smtClean="0"/>
              <a:t>, </a:t>
            </a:r>
            <a:r>
              <a:rPr lang="en-US" altLang="zh-CN" dirty="0" smtClean="0">
                <a:solidFill>
                  <a:srgbClr val="7030A0"/>
                </a:solidFill>
              </a:rPr>
              <a:t>each </a:t>
            </a:r>
            <a:r>
              <a:rPr lang="en-US" altLang="zh-CN" u="sng" dirty="0" smtClean="0">
                <a:solidFill>
                  <a:srgbClr val="7030A0"/>
                </a:solidFill>
              </a:rPr>
              <a:t>process </a:t>
            </a:r>
            <a:r>
              <a:rPr lang="en-US" altLang="zh-CN" dirty="0" smtClean="0">
                <a:solidFill>
                  <a:srgbClr val="7030A0"/>
                </a:solidFill>
              </a:rPr>
              <a:t>has its </a:t>
            </a:r>
            <a:r>
              <a:rPr lang="en-US" altLang="zh-CN" u="sng" dirty="0" smtClean="0">
                <a:solidFill>
                  <a:srgbClr val="7030A0"/>
                </a:solidFill>
              </a:rPr>
              <a:t>own memory space</a:t>
            </a:r>
            <a:r>
              <a:rPr lang="en-US" altLang="zh-CN" dirty="0" smtClean="0">
                <a:solidFill>
                  <a:srgbClr val="7030A0"/>
                </a:solidFill>
              </a:rPr>
              <a:t>. </a:t>
            </a:r>
          </a:p>
          <a:p>
            <a:pPr>
              <a:spcBef>
                <a:spcPts val="1200"/>
              </a:spcBef>
            </a:pPr>
            <a:r>
              <a:rPr lang="en-US" altLang="zh-CN" u="sng" dirty="0" smtClean="0">
                <a:solidFill>
                  <a:srgbClr val="7030A0"/>
                </a:solidFill>
              </a:rPr>
              <a:t>Threads</a:t>
            </a:r>
            <a:r>
              <a:rPr lang="en-US" altLang="zh-CN" dirty="0" smtClean="0">
                <a:solidFill>
                  <a:srgbClr val="7030A0"/>
                </a:solidFill>
              </a:rPr>
              <a:t> within a process </a:t>
            </a:r>
            <a:r>
              <a:rPr lang="en-US" altLang="zh-CN" u="sng" dirty="0" smtClean="0">
                <a:solidFill>
                  <a:srgbClr val="7030A0"/>
                </a:solidFill>
              </a:rPr>
              <a:t>share the same address space</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4191000" y="2492896"/>
            <a:ext cx="4953000" cy="3826193"/>
          </a:xfrm>
          <a:prstGeom prst="rect">
            <a:avLst/>
          </a:prstGeom>
          <a:noFill/>
          <a:ln w="9525">
            <a:noFill/>
            <a:miter lim="800000"/>
            <a:headEnd/>
            <a:tailEnd/>
          </a:ln>
        </p:spPr>
      </p:pic>
      <p:sp>
        <p:nvSpPr>
          <p:cNvPr id="8" name="矩形 7"/>
          <p:cNvSpPr/>
          <p:nvPr/>
        </p:nvSpPr>
        <p:spPr>
          <a:xfrm>
            <a:off x="4355976" y="1556792"/>
            <a:ext cx="468052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smtClean="0"/>
              <a:t>Typical </a:t>
            </a:r>
            <a:r>
              <a:rPr lang="en-US" altLang="zh-CN" dirty="0" smtClean="0">
                <a:solidFill>
                  <a:srgbClr val="FF0000"/>
                </a:solidFill>
              </a:rPr>
              <a:t>relationship</a:t>
            </a:r>
            <a:r>
              <a:rPr lang="en-US" altLang="zh-CN" dirty="0" smtClean="0"/>
              <a:t> between processes, threads and various other elements of the OS</a:t>
            </a:r>
            <a:endParaRPr lang="zh-CN" altLang="en-US" dirty="0"/>
          </a:p>
        </p:txBody>
      </p:sp>
      <p:sp>
        <p:nvSpPr>
          <p:cNvPr id="9" name="TextBox 8"/>
          <p:cNvSpPr txBox="1"/>
          <p:nvPr/>
        </p:nvSpPr>
        <p:spPr>
          <a:xfrm>
            <a:off x="4427984" y="3284984"/>
            <a:ext cx="576064" cy="246221"/>
          </a:xfrm>
          <a:prstGeom prst="rect">
            <a:avLst/>
          </a:prstGeom>
          <a:noFill/>
        </p:spPr>
        <p:txBody>
          <a:bodyPr wrap="square" rtlCol="0">
            <a:spAutoFit/>
          </a:bodyPr>
          <a:lstStyle/>
          <a:p>
            <a:r>
              <a:rPr lang="en-US" altLang="zh-CN" sz="1000" b="1" dirty="0" smtClean="0">
                <a:latin typeface="Times New Roman" pitchFamily="18" charset="0"/>
                <a:cs typeface="Times New Roman" pitchFamily="18" charset="0"/>
              </a:rPr>
              <a:t>0x8000</a:t>
            </a:r>
            <a:endParaRPr lang="zh-CN" altLang="en-US" sz="1000" b="1" dirty="0">
              <a:latin typeface="Times New Roman" pitchFamily="18" charset="0"/>
              <a:cs typeface="Times New Roman" pitchFamily="18" charset="0"/>
            </a:endParaRPr>
          </a:p>
        </p:txBody>
      </p:sp>
      <p:sp>
        <p:nvSpPr>
          <p:cNvPr id="10" name="TextBox 9"/>
          <p:cNvSpPr txBox="1"/>
          <p:nvPr/>
        </p:nvSpPr>
        <p:spPr>
          <a:xfrm>
            <a:off x="6804248" y="3284984"/>
            <a:ext cx="576064" cy="246221"/>
          </a:xfrm>
          <a:prstGeom prst="rect">
            <a:avLst/>
          </a:prstGeom>
          <a:noFill/>
        </p:spPr>
        <p:txBody>
          <a:bodyPr wrap="square" rtlCol="0">
            <a:spAutoFit/>
          </a:bodyPr>
          <a:lstStyle/>
          <a:p>
            <a:r>
              <a:rPr lang="en-US" altLang="zh-CN" sz="1000" b="1" dirty="0" smtClean="0">
                <a:latin typeface="Times New Roman" pitchFamily="18" charset="0"/>
                <a:cs typeface="Times New Roman" pitchFamily="18" charset="0"/>
              </a:rPr>
              <a:t>0x8000</a:t>
            </a:r>
            <a:endParaRPr lang="zh-CN" altLang="en-US" sz="1000" b="1" dirty="0">
              <a:latin typeface="Times New Roman" pitchFamily="18" charset="0"/>
              <a:cs typeface="Times New Roman" pitchFamily="18" charset="0"/>
            </a:endParaRPr>
          </a:p>
        </p:txBody>
      </p:sp>
      <p:sp>
        <p:nvSpPr>
          <p:cNvPr id="11" name="矩形 10"/>
          <p:cNvSpPr/>
          <p:nvPr/>
        </p:nvSpPr>
        <p:spPr>
          <a:xfrm>
            <a:off x="5076056" y="2564904"/>
            <a:ext cx="432048" cy="288032"/>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6516216" y="2564904"/>
            <a:ext cx="504056" cy="288032"/>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灯片编号占位符 13"/>
          <p:cNvSpPr>
            <a:spLocks noGrp="1"/>
          </p:cNvSpPr>
          <p:nvPr>
            <p:ph type="sldNum" sz="quarter" idx="12"/>
          </p:nvPr>
        </p:nvSpPr>
        <p:spPr/>
        <p:txBody>
          <a:bodyPr/>
          <a:lstStyle/>
          <a:p>
            <a:fld id="{0C913308-F349-4B6D-A68A-DD1791B4A57B}" type="slidenum">
              <a:rPr lang="zh-CN" altLang="en-US" smtClean="0"/>
              <a:pPr/>
              <a:t>6</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1000" fill="hold"/>
                                        <p:tgtEl>
                                          <p:spTgt spid="10"/>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473005" y="3429000"/>
            <a:ext cx="3419475" cy="2695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Code Migration</a:t>
            </a:r>
            <a:endParaRPr lang="zh-CN" altLang="en-US" dirty="0"/>
          </a:p>
        </p:txBody>
      </p:sp>
      <p:sp>
        <p:nvSpPr>
          <p:cNvPr id="3" name="内容占位符 2"/>
          <p:cNvSpPr>
            <a:spLocks noGrp="1"/>
          </p:cNvSpPr>
          <p:nvPr>
            <p:ph idx="1"/>
          </p:nvPr>
        </p:nvSpPr>
        <p:spPr/>
        <p:txBody>
          <a:bodyPr/>
          <a:lstStyle/>
          <a:p>
            <a:endParaRPr lang="en-US" altLang="zh-CN" dirty="0" smtClean="0"/>
          </a:p>
          <a:p>
            <a:r>
              <a:rPr lang="en-US" altLang="zh-CN" dirty="0" smtClean="0"/>
              <a:t>Approaches to code migration</a:t>
            </a:r>
          </a:p>
          <a:p>
            <a:r>
              <a:rPr lang="en-US" altLang="zh-CN" dirty="0" smtClean="0"/>
              <a:t>Migration and local resources</a:t>
            </a:r>
          </a:p>
          <a:p>
            <a:r>
              <a:rPr lang="en-US" altLang="zh-CN" dirty="0" smtClean="0"/>
              <a:t>Migration in heterogeneous systems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60</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1" end="1"/>
                                            </p:txEl>
                                          </p:spTgt>
                                        </p:tgtEl>
                                        <p:attrNameLst>
                                          <p:attrName>style.color</p:attrName>
                                        </p:attrNameLst>
                                      </p:cBhvr>
                                      <p:to>
                                        <a:srgbClr val="D9100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08688"/>
          </a:xfrm>
        </p:spPr>
        <p:txBody>
          <a:bodyPr>
            <a:normAutofit fontScale="90000"/>
          </a:bodyPr>
          <a:lstStyle/>
          <a:p>
            <a:r>
              <a:rPr lang="en-GB" altLang="zh-CN" dirty="0" smtClean="0"/>
              <a:t>Reasons for Migrating Code</a:t>
            </a:r>
            <a:endParaRPr lang="zh-CN" altLang="en-US" dirty="0"/>
          </a:p>
        </p:txBody>
      </p:sp>
      <p:sp>
        <p:nvSpPr>
          <p:cNvPr id="3" name="内容占位符 2"/>
          <p:cNvSpPr>
            <a:spLocks noGrp="1"/>
          </p:cNvSpPr>
          <p:nvPr>
            <p:ph idx="1"/>
          </p:nvPr>
        </p:nvSpPr>
        <p:spPr>
          <a:xfrm>
            <a:off x="323528" y="1556792"/>
            <a:ext cx="8712968" cy="4896544"/>
          </a:xfrm>
        </p:spPr>
        <p:txBody>
          <a:bodyPr>
            <a:normAutofit fontScale="92500" lnSpcReduction="20000"/>
          </a:bodyPr>
          <a:lstStyle/>
          <a:p>
            <a:pPr>
              <a:spcAft>
                <a:spcPts val="300"/>
              </a:spcAft>
            </a:pPr>
            <a:r>
              <a:rPr lang="en-GB" altLang="zh-CN" dirty="0" smtClean="0"/>
              <a:t>Traditionally, code migration in DS took place in the form of </a:t>
            </a:r>
            <a:r>
              <a:rPr lang="en-GB" altLang="zh-CN" i="1" u="sng" dirty="0" smtClean="0">
                <a:solidFill>
                  <a:srgbClr val="0070C0"/>
                </a:solidFill>
              </a:rPr>
              <a:t>process migration</a:t>
            </a:r>
          </a:p>
          <a:p>
            <a:pPr lvl="1">
              <a:spcAft>
                <a:spcPts val="300"/>
              </a:spcAft>
            </a:pPr>
            <a:r>
              <a:rPr lang="en-GB" altLang="zh-CN" dirty="0" smtClean="0"/>
              <a:t>An entire process was moved from one machine to another, which is a costly and intricate task</a:t>
            </a:r>
          </a:p>
          <a:p>
            <a:pPr>
              <a:spcAft>
                <a:spcPts val="300"/>
              </a:spcAft>
              <a:buNone/>
            </a:pPr>
            <a:r>
              <a:rPr lang="en-GB" altLang="zh-CN" dirty="0" smtClean="0"/>
              <a:t>Reasons:</a:t>
            </a:r>
          </a:p>
          <a:p>
            <a:pPr marL="514350" indent="-514350">
              <a:spcAft>
                <a:spcPts val="300"/>
              </a:spcAft>
              <a:buFont typeface="+mj-lt"/>
              <a:buAutoNum type="arabicPeriod"/>
            </a:pPr>
            <a:r>
              <a:rPr lang="en-GB" altLang="zh-CN" dirty="0" smtClean="0">
                <a:solidFill>
                  <a:srgbClr val="0070C0"/>
                </a:solidFill>
              </a:rPr>
              <a:t>Performance</a:t>
            </a:r>
          </a:p>
          <a:p>
            <a:pPr marL="880110" lvl="1" indent="-514350">
              <a:spcAft>
                <a:spcPts val="300"/>
              </a:spcAft>
            </a:pPr>
            <a:r>
              <a:rPr lang="en-GB" altLang="zh-CN" i="1" dirty="0" smtClean="0">
                <a:solidFill>
                  <a:srgbClr val="FF0000"/>
                </a:solidFill>
              </a:rPr>
              <a:t>Overall system performance can be improved </a:t>
            </a:r>
            <a:r>
              <a:rPr lang="en-GB" altLang="zh-CN" dirty="0" smtClean="0"/>
              <a:t>if processes are moved from heavily-loaded to lightly-loaded machines </a:t>
            </a:r>
          </a:p>
          <a:p>
            <a:pPr marL="880110" lvl="1" indent="-514350">
              <a:spcAft>
                <a:spcPts val="300"/>
              </a:spcAft>
            </a:pPr>
            <a:r>
              <a:rPr lang="en-GB" altLang="zh-CN" dirty="0" smtClean="0"/>
              <a:t>Performance improvement through code migration is often </a:t>
            </a:r>
            <a:r>
              <a:rPr lang="en-GB" altLang="zh-CN" i="1" dirty="0" smtClean="0">
                <a:solidFill>
                  <a:srgbClr val="FF0000"/>
                </a:solidFill>
              </a:rPr>
              <a:t>based on qualitative reasoning </a:t>
            </a:r>
            <a:r>
              <a:rPr lang="en-GB" altLang="zh-CN" dirty="0" smtClean="0"/>
              <a:t>instead of mathematical models</a:t>
            </a:r>
          </a:p>
          <a:p>
            <a:pPr marL="514350" indent="-514350">
              <a:spcAft>
                <a:spcPts val="300"/>
              </a:spcAft>
              <a:buFont typeface="+mj-lt"/>
              <a:buAutoNum type="arabicPeriod"/>
            </a:pPr>
            <a:r>
              <a:rPr lang="en-GB" altLang="zh-CN" dirty="0" smtClean="0">
                <a:solidFill>
                  <a:srgbClr val="0070C0"/>
                </a:solidFill>
              </a:rPr>
              <a:t>Flexibility</a:t>
            </a:r>
          </a:p>
          <a:p>
            <a:pPr marL="880110" lvl="1" indent="-514350">
              <a:spcAft>
                <a:spcPts val="300"/>
              </a:spcAft>
            </a:pPr>
            <a:r>
              <a:rPr lang="en-GB" altLang="zh-CN" dirty="0" smtClean="0"/>
              <a:t>Traditional approach: </a:t>
            </a:r>
            <a:r>
              <a:rPr lang="en-GB" altLang="zh-CN" dirty="0" err="1" smtClean="0"/>
              <a:t>multitiered</a:t>
            </a:r>
            <a:r>
              <a:rPr lang="en-GB" altLang="zh-CN" dirty="0" smtClean="0"/>
              <a:t> C/S application where functions of each part have been fixed</a:t>
            </a:r>
          </a:p>
          <a:p>
            <a:pPr marL="880110" lvl="1" indent="-514350">
              <a:spcAft>
                <a:spcPts val="300"/>
              </a:spcAft>
            </a:pPr>
            <a:r>
              <a:rPr lang="en-GB" altLang="zh-CN" dirty="0" smtClean="0"/>
              <a:t>Code migration makes it possible to </a:t>
            </a:r>
            <a:r>
              <a:rPr lang="en-GB" altLang="zh-CN" dirty="0" smtClean="0">
                <a:solidFill>
                  <a:srgbClr val="FF0000"/>
                </a:solidFill>
              </a:rPr>
              <a:t>dynamically configure DS</a:t>
            </a:r>
            <a:endParaRPr lang="zh-CN" altLang="en-US" dirty="0">
              <a:solidFill>
                <a:srgbClr val="FF000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61</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552" y="269776"/>
            <a:ext cx="8279904" cy="1215008"/>
          </a:xfrm>
        </p:spPr>
        <p:txBody>
          <a:bodyPr>
            <a:noAutofit/>
          </a:bodyPr>
          <a:lstStyle/>
          <a:p>
            <a:r>
              <a:rPr lang="en-GB" altLang="zh-CN" sz="4000" dirty="0" smtClean="0"/>
              <a:t>Example of Code Migration (1):</a:t>
            </a:r>
            <a:br>
              <a:rPr lang="en-GB" altLang="zh-CN" sz="4000" dirty="0" smtClean="0"/>
            </a:br>
            <a:r>
              <a:rPr lang="en-GB" altLang="zh-CN" sz="4000" dirty="0" smtClean="0"/>
              <a:t>Client </a:t>
            </a:r>
            <a:r>
              <a:rPr lang="en-GB" altLang="zh-CN" sz="4000" dirty="0" smtClean="0">
                <a:sym typeface="Wingdings 3"/>
              </a:rPr>
              <a:t></a:t>
            </a:r>
            <a:r>
              <a:rPr lang="en-GB" altLang="zh-CN" sz="4000" dirty="0" smtClean="0"/>
              <a:t>Server (Remote Evaluation)</a:t>
            </a:r>
            <a:endParaRPr lang="zh-CN" altLang="en-US" sz="4000" dirty="0"/>
          </a:p>
        </p:txBody>
      </p:sp>
      <p:sp>
        <p:nvSpPr>
          <p:cNvPr id="3" name="内容占位符 2"/>
          <p:cNvSpPr>
            <a:spLocks noGrp="1"/>
          </p:cNvSpPr>
          <p:nvPr>
            <p:ph idx="1"/>
          </p:nvPr>
        </p:nvSpPr>
        <p:spPr>
          <a:xfrm>
            <a:off x="457200" y="1484784"/>
            <a:ext cx="8229600" cy="4839816"/>
          </a:xfrm>
        </p:spPr>
        <p:txBody>
          <a:bodyPr>
            <a:normAutofit/>
          </a:bodyPr>
          <a:lstStyle/>
          <a:p>
            <a:r>
              <a:rPr lang="en-GB" altLang="zh-CN" dirty="0" smtClean="0"/>
              <a:t>A client-server system in which the server manages a huge database</a:t>
            </a:r>
          </a:p>
          <a:p>
            <a:r>
              <a:rPr lang="en-GB" altLang="zh-CN" dirty="0" smtClean="0"/>
              <a:t>If a client application needs to perform </a:t>
            </a:r>
            <a:r>
              <a:rPr lang="en-GB" altLang="zh-CN" dirty="0" smtClean="0">
                <a:solidFill>
                  <a:srgbClr val="FF0000"/>
                </a:solidFill>
              </a:rPr>
              <a:t>many database operations</a:t>
            </a:r>
            <a:r>
              <a:rPr lang="en-GB" altLang="zh-CN" dirty="0" smtClean="0"/>
              <a:t> involving large quantities of data, it is better to </a:t>
            </a:r>
            <a:r>
              <a:rPr lang="en-GB" altLang="zh-CN" dirty="0" smtClean="0">
                <a:solidFill>
                  <a:srgbClr val="0070C0"/>
                </a:solidFill>
              </a:rPr>
              <a:t>ship part of the client application to the server</a:t>
            </a:r>
            <a:r>
              <a:rPr lang="en-GB" altLang="zh-CN" dirty="0" smtClean="0"/>
              <a:t> and send only the results across the network.</a:t>
            </a:r>
          </a:p>
          <a:p>
            <a:pPr lvl="1"/>
            <a:r>
              <a:rPr lang="en-GB" altLang="zh-CN" dirty="0" smtClean="0"/>
              <a:t>Otherwise, the network may be </a:t>
            </a:r>
            <a:r>
              <a:rPr lang="en-GB" altLang="zh-CN" u="sng" dirty="0" smtClean="0"/>
              <a:t>swamped with the transfer of data </a:t>
            </a:r>
            <a:r>
              <a:rPr lang="en-GB" altLang="zh-CN" dirty="0" smtClean="0"/>
              <a:t>from the server to the client</a:t>
            </a:r>
          </a:p>
          <a:p>
            <a:r>
              <a:rPr lang="en-GB" altLang="zh-CN" dirty="0" smtClean="0"/>
              <a:t>Code migration is based on the </a:t>
            </a:r>
            <a:r>
              <a:rPr lang="en-GB" altLang="zh-CN" u="sng" dirty="0" smtClean="0"/>
              <a:t>assumption </a:t>
            </a:r>
            <a:r>
              <a:rPr lang="en-GB" altLang="zh-CN" i="1" dirty="0" smtClean="0">
                <a:solidFill>
                  <a:srgbClr val="0070C0"/>
                </a:solidFill>
              </a:rPr>
              <a:t>that it generally makes sense to process data close to where those data reside.</a:t>
            </a:r>
            <a:endParaRPr lang="zh-CN" altLang="en-US" i="1" dirty="0">
              <a:solidFill>
                <a:srgbClr val="0070C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62</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GB" altLang="zh-CN" sz="4000" dirty="0" smtClean="0"/>
              <a:t>Example of Code Migration (2):</a:t>
            </a:r>
            <a:br>
              <a:rPr lang="en-GB" altLang="zh-CN" sz="4000" dirty="0" smtClean="0"/>
            </a:br>
            <a:r>
              <a:rPr lang="en-GB" altLang="zh-CN" sz="4000" dirty="0" smtClean="0"/>
              <a:t> Server </a:t>
            </a:r>
            <a:r>
              <a:rPr lang="en-GB" altLang="zh-CN" sz="4000" dirty="0" smtClean="0">
                <a:sym typeface="Wingdings 3"/>
              </a:rPr>
              <a:t></a:t>
            </a:r>
            <a:r>
              <a:rPr lang="en-GB" altLang="zh-CN" sz="4000" dirty="0" smtClean="0"/>
              <a:t> Client</a:t>
            </a:r>
            <a:endParaRPr lang="zh-CN" altLang="en-US" sz="4000" dirty="0"/>
          </a:p>
        </p:txBody>
      </p:sp>
      <p:sp>
        <p:nvSpPr>
          <p:cNvPr id="3" name="内容占位符 2"/>
          <p:cNvSpPr>
            <a:spLocks noGrp="1"/>
          </p:cNvSpPr>
          <p:nvPr>
            <p:ph idx="1"/>
          </p:nvPr>
        </p:nvSpPr>
        <p:spPr/>
        <p:txBody>
          <a:bodyPr>
            <a:normAutofit lnSpcReduction="10000"/>
          </a:bodyPr>
          <a:lstStyle/>
          <a:p>
            <a:r>
              <a:rPr lang="en-GB" altLang="zh-CN" dirty="0" smtClean="0"/>
              <a:t>In many interactive database applications, clients need to fill in forms that are subsequently translated into a series of database operations.</a:t>
            </a:r>
          </a:p>
          <a:p>
            <a:r>
              <a:rPr lang="en-GB" altLang="zh-CN" dirty="0" smtClean="0">
                <a:solidFill>
                  <a:srgbClr val="0070C0"/>
                </a:solidFill>
              </a:rPr>
              <a:t>Processing the form at the client side and sending only the complete form to the server</a:t>
            </a:r>
            <a:r>
              <a:rPr lang="en-GB" altLang="zh-CN" dirty="0" smtClean="0"/>
              <a:t>, can avoid that a relatively large number of small messages need to cross the network.</a:t>
            </a:r>
          </a:p>
          <a:p>
            <a:r>
              <a:rPr lang="en-GB" altLang="zh-CN" dirty="0" smtClean="0"/>
              <a:t>Result: </a:t>
            </a:r>
          </a:p>
          <a:p>
            <a:pPr marL="850392" lvl="1" indent="-457200">
              <a:buFont typeface="+mj-lt"/>
              <a:buAutoNum type="arabicPeriod"/>
            </a:pPr>
            <a:r>
              <a:rPr lang="en-GB" altLang="zh-CN" dirty="0" smtClean="0"/>
              <a:t>the client perceives better performance</a:t>
            </a:r>
          </a:p>
          <a:p>
            <a:pPr marL="850392" lvl="1" indent="-457200">
              <a:buFont typeface="+mj-lt"/>
              <a:buAutoNum type="arabicPeriod"/>
            </a:pPr>
            <a:r>
              <a:rPr lang="en-GB" altLang="zh-CN" dirty="0" smtClean="0"/>
              <a:t>The server spends less time on form processing and communication.</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63</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Text Box 4"/>
          <p:cNvSpPr txBox="1">
            <a:spLocks noChangeArrowheads="1"/>
          </p:cNvSpPr>
          <p:nvPr/>
        </p:nvSpPr>
        <p:spPr bwMode="auto">
          <a:xfrm>
            <a:off x="688975" y="5524500"/>
            <a:ext cx="7620000" cy="822325"/>
          </a:xfrm>
          <a:prstGeom prst="rect">
            <a:avLst/>
          </a:prstGeom>
          <a:noFill/>
          <a:ln w="9525" algn="ctr">
            <a:noFill/>
            <a:miter lim="800000"/>
            <a:headEnd/>
            <a:tailEnd/>
          </a:ln>
          <a:effectLst/>
        </p:spPr>
        <p:txBody>
          <a:bodyPr/>
          <a:lstStyle/>
          <a:p>
            <a:pPr marL="609600" indent="-609600">
              <a:spcBef>
                <a:spcPct val="20000"/>
              </a:spcBef>
              <a:buClr>
                <a:schemeClr val="accent2"/>
              </a:buClr>
            </a:pPr>
            <a:r>
              <a:rPr lang="en-US" altLang="zh-CN" sz="2400" dirty="0" smtClean="0">
                <a:latin typeface="Arial" charset="0"/>
                <a:ea typeface="宋体" charset="-122"/>
              </a:rPr>
              <a:t>Figure: The </a:t>
            </a:r>
            <a:r>
              <a:rPr lang="en-US" altLang="zh-CN" sz="2400" dirty="0">
                <a:latin typeface="Arial" charset="0"/>
                <a:ea typeface="宋体" charset="-122"/>
              </a:rPr>
              <a:t>difference between letting (a) a server or (b) a client check forms as they are being filled.</a:t>
            </a:r>
          </a:p>
        </p:txBody>
      </p:sp>
      <p:pic>
        <p:nvPicPr>
          <p:cNvPr id="8" name="Picture 6" descr="01-04"/>
          <p:cNvPicPr>
            <a:picLocks noChangeAspect="1" noChangeArrowheads="1"/>
          </p:cNvPicPr>
          <p:nvPr/>
        </p:nvPicPr>
        <p:blipFill>
          <a:blip r:embed="rId2" cstate="print"/>
          <a:srcRect/>
          <a:stretch>
            <a:fillRect/>
          </a:stretch>
        </p:blipFill>
        <p:spPr bwMode="auto">
          <a:xfrm>
            <a:off x="992188" y="1208088"/>
            <a:ext cx="7251700" cy="4210050"/>
          </a:xfrm>
          <a:prstGeom prst="rect">
            <a:avLst/>
          </a:prstGeom>
          <a:noFill/>
        </p:spPr>
      </p:pic>
      <p:sp>
        <p:nvSpPr>
          <p:cNvPr id="10" name="标题 1"/>
          <p:cNvSpPr>
            <a:spLocks noGrp="1"/>
          </p:cNvSpPr>
          <p:nvPr>
            <p:ph type="title"/>
          </p:nvPr>
        </p:nvSpPr>
        <p:spPr>
          <a:xfrm>
            <a:off x="457200" y="332656"/>
            <a:ext cx="8229600" cy="792088"/>
          </a:xfrm>
        </p:spPr>
        <p:txBody>
          <a:bodyPr>
            <a:noAutofit/>
          </a:bodyPr>
          <a:lstStyle/>
          <a:p>
            <a:r>
              <a:rPr lang="en-US" altLang="zh-CN" sz="4000" dirty="0" smtClean="0"/>
              <a:t>Reducing the Overall Communication </a:t>
            </a:r>
            <a:endParaRPr lang="zh-CN" altLang="en-US" sz="4000"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64</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5652120" y="3724275"/>
            <a:ext cx="3476625" cy="3133725"/>
          </a:xfrm>
          <a:prstGeom prst="rect">
            <a:avLst/>
          </a:prstGeom>
          <a:noFill/>
          <a:ln w="9525">
            <a:noFill/>
            <a:miter lim="800000"/>
            <a:headEnd/>
            <a:tailEnd/>
          </a:ln>
        </p:spPr>
      </p:pic>
      <p:sp>
        <p:nvSpPr>
          <p:cNvPr id="2" name="标题 1"/>
          <p:cNvSpPr>
            <a:spLocks noGrp="1"/>
          </p:cNvSpPr>
          <p:nvPr>
            <p:ph type="title"/>
          </p:nvPr>
        </p:nvSpPr>
        <p:spPr/>
        <p:txBody>
          <a:bodyPr>
            <a:normAutofit fontScale="90000"/>
          </a:bodyPr>
          <a:lstStyle/>
          <a:p>
            <a:r>
              <a:rPr lang="en-GB" altLang="zh-CN" sz="5400" dirty="0" smtClean="0"/>
              <a:t>Example of Code Migration (3): </a:t>
            </a:r>
            <a:r>
              <a:rPr lang="en-US" altLang="zh-CN" dirty="0" smtClean="0"/>
              <a:t>Exploiting Parallelism</a:t>
            </a:r>
            <a:endParaRPr lang="zh-CN" altLang="en-US" dirty="0"/>
          </a:p>
        </p:txBody>
      </p:sp>
      <p:sp>
        <p:nvSpPr>
          <p:cNvPr id="3" name="内容占位符 2"/>
          <p:cNvSpPr>
            <a:spLocks noGrp="1"/>
          </p:cNvSpPr>
          <p:nvPr>
            <p:ph idx="1"/>
          </p:nvPr>
        </p:nvSpPr>
        <p:spPr/>
        <p:txBody>
          <a:bodyPr/>
          <a:lstStyle/>
          <a:p>
            <a:pPr>
              <a:buNone/>
            </a:pPr>
            <a:r>
              <a:rPr lang="en-US" altLang="zh-CN" dirty="0" smtClean="0"/>
              <a:t>Searching for information in the Web</a:t>
            </a:r>
          </a:p>
          <a:p>
            <a:r>
              <a:rPr lang="en-US" altLang="zh-CN" dirty="0" smtClean="0"/>
              <a:t>It is relatively simple to implement a search query in the form of a small mobile program (</a:t>
            </a:r>
            <a:r>
              <a:rPr lang="en-US" altLang="zh-CN" b="1" dirty="0" smtClean="0">
                <a:solidFill>
                  <a:srgbClr val="FF0000"/>
                </a:solidFill>
              </a:rPr>
              <a:t>mobile agent</a:t>
            </a:r>
            <a:r>
              <a:rPr lang="en-US" altLang="zh-CN" dirty="0" smtClean="0"/>
              <a:t>)</a:t>
            </a:r>
            <a:r>
              <a:rPr lang="zh-CN" altLang="en-US" dirty="0" smtClean="0"/>
              <a:t> </a:t>
            </a:r>
            <a:r>
              <a:rPr lang="en-US" altLang="zh-CN" dirty="0" smtClean="0"/>
              <a:t>that moves from site to site</a:t>
            </a:r>
          </a:p>
          <a:p>
            <a:r>
              <a:rPr lang="en-US" altLang="zh-CN" dirty="0" smtClean="0"/>
              <a:t>By making several copies of such a program and sending each off to different sites</a:t>
            </a:r>
          </a:p>
          <a:p>
            <a:r>
              <a:rPr lang="en-US" altLang="zh-CN" dirty="0" smtClean="0"/>
              <a:t>A linear speed-up can be achieved</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65</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03-17"/>
          <p:cNvPicPr>
            <a:picLocks noChangeAspect="1" noChangeArrowheads="1"/>
          </p:cNvPicPr>
          <p:nvPr/>
        </p:nvPicPr>
        <p:blipFill>
          <a:blip r:embed="rId2" cstate="print"/>
          <a:srcRect/>
          <a:stretch>
            <a:fillRect/>
          </a:stretch>
        </p:blipFill>
        <p:spPr bwMode="auto">
          <a:xfrm>
            <a:off x="5148064" y="2564904"/>
            <a:ext cx="3813048" cy="2446020"/>
          </a:xfrm>
          <a:prstGeom prst="rect">
            <a:avLst/>
          </a:prstGeom>
          <a:noFill/>
        </p:spPr>
      </p:pic>
      <p:sp>
        <p:nvSpPr>
          <p:cNvPr id="2" name="标题 1"/>
          <p:cNvSpPr>
            <a:spLocks noGrp="1"/>
          </p:cNvSpPr>
          <p:nvPr>
            <p:ph type="title"/>
          </p:nvPr>
        </p:nvSpPr>
        <p:spPr>
          <a:xfrm>
            <a:off x="457200" y="548680"/>
            <a:ext cx="8229600" cy="852704"/>
          </a:xfrm>
        </p:spPr>
        <p:txBody>
          <a:bodyPr/>
          <a:lstStyle/>
          <a:p>
            <a:r>
              <a:rPr lang="en-US" altLang="zh-CN" dirty="0" smtClean="0"/>
              <a:t>Dynamical Configuration of DS</a:t>
            </a:r>
            <a:endParaRPr lang="zh-CN" altLang="en-US" dirty="0"/>
          </a:p>
        </p:txBody>
      </p:sp>
      <p:sp>
        <p:nvSpPr>
          <p:cNvPr id="3" name="内容占位符 2"/>
          <p:cNvSpPr>
            <a:spLocks noGrp="1"/>
          </p:cNvSpPr>
          <p:nvPr>
            <p:ph idx="1"/>
          </p:nvPr>
        </p:nvSpPr>
        <p:spPr>
          <a:xfrm>
            <a:off x="179512" y="1484784"/>
            <a:ext cx="4906888" cy="4824536"/>
          </a:xfrm>
        </p:spPr>
        <p:txBody>
          <a:bodyPr>
            <a:normAutofit fontScale="92500"/>
          </a:bodyPr>
          <a:lstStyle/>
          <a:p>
            <a:r>
              <a:rPr lang="en-US" altLang="zh-CN" i="1" dirty="0" smtClean="0">
                <a:solidFill>
                  <a:srgbClr val="7030A0"/>
                </a:solidFill>
              </a:rPr>
              <a:t>Normally</a:t>
            </a:r>
            <a:r>
              <a:rPr lang="en-US" altLang="zh-CN" dirty="0" smtClean="0"/>
              <a:t> the client-side implementation of the file system interface requires special software installed on the client in advance</a:t>
            </a:r>
          </a:p>
          <a:p>
            <a:r>
              <a:rPr lang="en-US" altLang="zh-CN" i="1" dirty="0" smtClean="0">
                <a:solidFill>
                  <a:srgbClr val="7030A0"/>
                </a:solidFill>
              </a:rPr>
              <a:t>Alternative</a:t>
            </a:r>
            <a:r>
              <a:rPr lang="en-US" altLang="zh-CN" dirty="0" smtClean="0">
                <a:solidFill>
                  <a:srgbClr val="7030A0"/>
                </a:solidFill>
              </a:rPr>
              <a:t> approach: </a:t>
            </a:r>
            <a:r>
              <a:rPr lang="en-US" altLang="zh-CN" dirty="0" smtClean="0"/>
              <a:t>let the server provide the client’s implementation no sooner than is strictly necessary, when the client binds to the server.</a:t>
            </a:r>
          </a:p>
          <a:p>
            <a:pPr lvl="1"/>
            <a:r>
              <a:rPr lang="en-US" altLang="zh-CN" dirty="0" smtClean="0"/>
              <a:t>The client </a:t>
            </a:r>
            <a:r>
              <a:rPr lang="en-US" altLang="zh-CN" u="sng" dirty="0" smtClean="0"/>
              <a:t>dynamically downloads the implementation</a:t>
            </a:r>
          </a:p>
          <a:p>
            <a:pPr lvl="1"/>
            <a:r>
              <a:rPr lang="en-US" altLang="zh-CN" dirty="0" smtClean="0"/>
              <a:t>Subsequently invokes the server</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66</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704088"/>
            <a:ext cx="7632848" cy="1143000"/>
          </a:xfrm>
        </p:spPr>
        <p:txBody>
          <a:bodyPr>
            <a:noAutofit/>
          </a:bodyPr>
          <a:lstStyle/>
          <a:p>
            <a:r>
              <a:rPr lang="en-US" altLang="zh-CN" sz="4000" dirty="0" smtClean="0"/>
              <a:t>Model of dynamically downloading client-side software</a:t>
            </a:r>
            <a:endParaRPr lang="zh-CN" altLang="en-US" sz="4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8" name="图片 7" descr="pros_cons.jpg"/>
          <p:cNvPicPr>
            <a:picLocks noChangeAspect="1"/>
          </p:cNvPicPr>
          <p:nvPr/>
        </p:nvPicPr>
        <p:blipFill>
          <a:blip r:embed="rId2" cstate="print"/>
          <a:stretch>
            <a:fillRect/>
          </a:stretch>
        </p:blipFill>
        <p:spPr>
          <a:xfrm>
            <a:off x="7943850" y="764704"/>
            <a:ext cx="1200150" cy="1200150"/>
          </a:xfrm>
          <a:prstGeom prst="rect">
            <a:avLst/>
          </a:prstGeom>
        </p:spPr>
      </p:pic>
      <p:sp>
        <p:nvSpPr>
          <p:cNvPr id="9" name="内容占位符 8"/>
          <p:cNvSpPr txBox="1">
            <a:spLocks noGrp="1"/>
          </p:cNvSpPr>
          <p:nvPr>
            <p:ph idx="1"/>
          </p:nvPr>
        </p:nvSpPr>
        <p:spPr>
          <a:xfrm>
            <a:off x="457200" y="2204859"/>
            <a:ext cx="8229600" cy="3816429"/>
          </a:xfrm>
          <a:prstGeom prst="rect">
            <a:avLst/>
          </a:prstGeom>
          <a:noFill/>
        </p:spPr>
        <p:txBody>
          <a:bodyPr wrap="square" rtlCol="0">
            <a:spAutoFit/>
          </a:bodyPr>
          <a:lstStyle/>
          <a:p>
            <a:pPr>
              <a:spcAft>
                <a:spcPts val="600"/>
              </a:spcAft>
              <a:buClr>
                <a:srgbClr val="FF0000"/>
              </a:buClr>
              <a:buFont typeface="Wingdings"/>
              <a:buChar char="J"/>
            </a:pPr>
            <a:r>
              <a:rPr lang="en-US" altLang="zh-CN" dirty="0" smtClean="0">
                <a:sym typeface="Wingdings"/>
              </a:rPr>
              <a:t> Clients need not have all the software preinstalled to talk to servers</a:t>
            </a:r>
          </a:p>
          <a:p>
            <a:pPr lvl="1">
              <a:spcAft>
                <a:spcPts val="600"/>
              </a:spcAft>
              <a:buClr>
                <a:srgbClr val="FF0000"/>
              </a:buClr>
              <a:buFont typeface="Wingdings"/>
              <a:buChar char="J"/>
            </a:pPr>
            <a:r>
              <a:rPr lang="en-US" altLang="zh-CN" dirty="0" smtClean="0">
                <a:sym typeface="Wingdings"/>
              </a:rPr>
              <a:t>Software can be moved in and discarded as necessary</a:t>
            </a:r>
          </a:p>
          <a:p>
            <a:pPr>
              <a:spcAft>
                <a:spcPts val="600"/>
              </a:spcAft>
              <a:buClr>
                <a:srgbClr val="FF0000"/>
              </a:buClr>
              <a:buFont typeface="Wingdings"/>
              <a:buChar char="J"/>
            </a:pPr>
            <a:r>
              <a:rPr lang="en-US" altLang="zh-CN" dirty="0" smtClean="0">
                <a:sym typeface="Wingdings"/>
              </a:rPr>
              <a:t> As long as interfaces are standardized, the C/S protocol and its implementation can be changed </a:t>
            </a:r>
          </a:p>
          <a:p>
            <a:pPr lvl="1">
              <a:spcAft>
                <a:spcPts val="600"/>
              </a:spcAft>
              <a:buClr>
                <a:srgbClr val="FF0000"/>
              </a:buClr>
              <a:buFont typeface="Wingdings"/>
              <a:buChar char="J"/>
            </a:pPr>
            <a:r>
              <a:rPr lang="en-US" altLang="zh-CN" dirty="0" smtClean="0">
                <a:sym typeface="Wingdings"/>
              </a:rPr>
              <a:t>Changes will not affect existing client applications that rely on the server</a:t>
            </a:r>
          </a:p>
          <a:p>
            <a:pPr>
              <a:spcAft>
                <a:spcPts val="600"/>
              </a:spcAft>
              <a:buFont typeface="Wingdings"/>
              <a:buChar char="L"/>
            </a:pPr>
            <a:r>
              <a:rPr lang="en-US" altLang="zh-CN" dirty="0" smtClean="0">
                <a:sym typeface="Wingdings"/>
              </a:rPr>
              <a:t> </a:t>
            </a:r>
            <a:r>
              <a:rPr lang="en-US" altLang="zh-CN" dirty="0" smtClean="0">
                <a:solidFill>
                  <a:srgbClr val="0070C0"/>
                </a:solidFill>
                <a:sym typeface="Wingdings"/>
              </a:rPr>
              <a:t>Security problem</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67</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96720"/>
          </a:xfrm>
        </p:spPr>
        <p:txBody>
          <a:bodyPr/>
          <a:lstStyle/>
          <a:p>
            <a:r>
              <a:rPr lang="en-US" altLang="zh-CN" dirty="0" smtClean="0"/>
              <a:t>Models for Code Migration (1)</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7" name="Picture 4" descr="03-18"/>
          <p:cNvPicPr>
            <a:picLocks noChangeAspect="1" noChangeArrowheads="1"/>
          </p:cNvPicPr>
          <p:nvPr/>
        </p:nvPicPr>
        <p:blipFill>
          <a:blip r:embed="rId3" cstate="print"/>
          <a:srcRect/>
          <a:stretch>
            <a:fillRect/>
          </a:stretch>
        </p:blipFill>
        <p:spPr bwMode="auto">
          <a:xfrm>
            <a:off x="539552" y="1772816"/>
            <a:ext cx="7720013" cy="4321175"/>
          </a:xfrm>
          <a:prstGeom prst="rect">
            <a:avLst/>
          </a:prstGeom>
          <a:noFill/>
        </p:spPr>
      </p:pic>
      <p:sp>
        <p:nvSpPr>
          <p:cNvPr id="9" name="灯片编号占位符 8"/>
          <p:cNvSpPr>
            <a:spLocks noGrp="1"/>
          </p:cNvSpPr>
          <p:nvPr>
            <p:ph type="sldNum" sz="quarter" idx="12"/>
          </p:nvPr>
        </p:nvSpPr>
        <p:spPr/>
        <p:txBody>
          <a:bodyPr/>
          <a:lstStyle/>
          <a:p>
            <a:fld id="{0C913308-F349-4B6D-A68A-DD1791B4A57B}" type="slidenum">
              <a:rPr lang="zh-CN" altLang="en-US" smtClean="0"/>
              <a:pPr/>
              <a:t>68</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732240" y="3654152"/>
            <a:ext cx="1238250" cy="1143000"/>
          </a:xfrm>
          <a:prstGeom prst="rect">
            <a:avLst/>
          </a:prstGeom>
          <a:noFill/>
          <a:ln w="9525">
            <a:noFill/>
            <a:miter lim="800000"/>
            <a:headEnd/>
            <a:tailEnd/>
          </a:ln>
        </p:spPr>
      </p:pic>
      <p:sp>
        <p:nvSpPr>
          <p:cNvPr id="2" name="标题 1"/>
          <p:cNvSpPr>
            <a:spLocks noGrp="1"/>
          </p:cNvSpPr>
          <p:nvPr>
            <p:ph type="title"/>
          </p:nvPr>
        </p:nvSpPr>
        <p:spPr>
          <a:xfrm>
            <a:off x="457200" y="404664"/>
            <a:ext cx="8229600" cy="852704"/>
          </a:xfrm>
        </p:spPr>
        <p:txBody>
          <a:bodyPr/>
          <a:lstStyle/>
          <a:p>
            <a:r>
              <a:rPr lang="en-US" altLang="zh-CN" dirty="0" smtClean="0"/>
              <a:t>Models for Code Migration (2)</a:t>
            </a:r>
            <a:endParaRPr lang="zh-CN" altLang="en-US" dirty="0"/>
          </a:p>
        </p:txBody>
      </p:sp>
      <p:sp>
        <p:nvSpPr>
          <p:cNvPr id="3" name="内容占位符 2"/>
          <p:cNvSpPr>
            <a:spLocks noGrp="1"/>
          </p:cNvSpPr>
          <p:nvPr>
            <p:ph idx="1"/>
          </p:nvPr>
        </p:nvSpPr>
        <p:spPr>
          <a:xfrm>
            <a:off x="457200" y="1412776"/>
            <a:ext cx="8229600" cy="5040560"/>
          </a:xfrm>
        </p:spPr>
        <p:txBody>
          <a:bodyPr>
            <a:normAutofit fontScale="92500" lnSpcReduction="20000"/>
          </a:bodyPr>
          <a:lstStyle/>
          <a:p>
            <a:pPr>
              <a:spcAft>
                <a:spcPts val="300"/>
              </a:spcAft>
            </a:pPr>
            <a:r>
              <a:rPr lang="en-US" altLang="zh-CN" dirty="0" smtClean="0">
                <a:solidFill>
                  <a:srgbClr val="0070C0"/>
                </a:solidFill>
              </a:rPr>
              <a:t>Code migration in the broadest sense: </a:t>
            </a:r>
            <a:r>
              <a:rPr lang="en-US" altLang="zh-CN" dirty="0" smtClean="0"/>
              <a:t>moving programs between machines with the intention to have those programs be executed at the target.</a:t>
            </a:r>
          </a:p>
          <a:p>
            <a:pPr lvl="1">
              <a:spcAft>
                <a:spcPts val="300"/>
              </a:spcAft>
            </a:pPr>
            <a:r>
              <a:rPr lang="en-US" altLang="zh-CN" u="sng" dirty="0" smtClean="0"/>
              <a:t>Traditionally</a:t>
            </a:r>
            <a:r>
              <a:rPr lang="en-US" altLang="zh-CN" dirty="0" smtClean="0"/>
              <a:t> communication in DS is concerned with </a:t>
            </a:r>
            <a:r>
              <a:rPr lang="en-US" altLang="zh-CN" u="sng" dirty="0" smtClean="0"/>
              <a:t>exchanging data</a:t>
            </a:r>
            <a:r>
              <a:rPr lang="en-US" altLang="zh-CN" dirty="0" smtClean="0"/>
              <a:t> between processes</a:t>
            </a:r>
          </a:p>
          <a:p>
            <a:pPr lvl="1">
              <a:spcAft>
                <a:spcPts val="300"/>
              </a:spcAft>
            </a:pPr>
            <a:r>
              <a:rPr lang="en-US" altLang="zh-CN" dirty="0" smtClean="0"/>
              <a:t>In some cases, the </a:t>
            </a:r>
            <a:r>
              <a:rPr lang="en-US" altLang="zh-CN" u="sng" dirty="0" smtClean="0"/>
              <a:t>execution status </a:t>
            </a:r>
            <a:r>
              <a:rPr lang="en-US" altLang="zh-CN" dirty="0" smtClean="0"/>
              <a:t>of a program, </a:t>
            </a:r>
            <a:r>
              <a:rPr lang="en-US" altLang="zh-CN" u="sng" dirty="0" smtClean="0"/>
              <a:t>pending signals</a:t>
            </a:r>
            <a:r>
              <a:rPr lang="en-US" altLang="zh-CN" dirty="0" smtClean="0"/>
              <a:t>, and other </a:t>
            </a:r>
            <a:r>
              <a:rPr lang="en-US" altLang="zh-CN" u="sng" dirty="0" smtClean="0"/>
              <a:t>parts of the environment </a:t>
            </a:r>
            <a:r>
              <a:rPr lang="en-US" altLang="zh-CN" dirty="0" smtClean="0"/>
              <a:t>must be moved as well</a:t>
            </a:r>
          </a:p>
          <a:p>
            <a:pPr>
              <a:spcBef>
                <a:spcPts val="1200"/>
              </a:spcBef>
              <a:spcAft>
                <a:spcPts val="300"/>
              </a:spcAft>
            </a:pPr>
            <a:r>
              <a:rPr lang="en-US" altLang="zh-CN" dirty="0" smtClean="0"/>
              <a:t>A process consists of </a:t>
            </a:r>
            <a:r>
              <a:rPr lang="en-US" altLang="zh-CN" i="1" dirty="0" smtClean="0"/>
              <a:t>three segments</a:t>
            </a:r>
          </a:p>
          <a:p>
            <a:pPr lvl="1">
              <a:spcAft>
                <a:spcPts val="300"/>
              </a:spcAft>
            </a:pPr>
            <a:r>
              <a:rPr lang="en-US" altLang="zh-CN" dirty="0" smtClean="0">
                <a:solidFill>
                  <a:srgbClr val="0070C0"/>
                </a:solidFill>
              </a:rPr>
              <a:t>Code segment: </a:t>
            </a:r>
            <a:r>
              <a:rPr lang="en-US" altLang="zh-CN" dirty="0" smtClean="0"/>
              <a:t>set of instructions</a:t>
            </a:r>
          </a:p>
          <a:p>
            <a:pPr lvl="1">
              <a:spcAft>
                <a:spcPts val="300"/>
              </a:spcAft>
            </a:pPr>
            <a:r>
              <a:rPr lang="en-US" altLang="zh-CN" dirty="0" smtClean="0">
                <a:solidFill>
                  <a:srgbClr val="0070C0"/>
                </a:solidFill>
              </a:rPr>
              <a:t>Execution segment:</a:t>
            </a:r>
            <a:r>
              <a:rPr lang="en-US" altLang="zh-CN" dirty="0" smtClean="0"/>
              <a:t> store the current execution </a:t>
            </a:r>
            <a:r>
              <a:rPr lang="en-US" altLang="zh-CN" i="1" dirty="0" smtClean="0">
                <a:solidFill>
                  <a:srgbClr val="0070C0"/>
                </a:solidFill>
              </a:rPr>
              <a:t>state</a:t>
            </a:r>
            <a:r>
              <a:rPr lang="en-US" altLang="zh-CN" dirty="0" smtClean="0"/>
              <a:t> of a process (consisting of private data, the stack and the program counter)</a:t>
            </a:r>
          </a:p>
          <a:p>
            <a:pPr lvl="1">
              <a:spcAft>
                <a:spcPts val="300"/>
              </a:spcAft>
            </a:pPr>
            <a:r>
              <a:rPr lang="en-US" altLang="zh-CN" dirty="0" smtClean="0">
                <a:solidFill>
                  <a:srgbClr val="0070C0"/>
                </a:solidFill>
              </a:rPr>
              <a:t>Resource segment: </a:t>
            </a:r>
            <a:r>
              <a:rPr lang="en-US" altLang="zh-CN" dirty="0" smtClean="0"/>
              <a:t>references to external resources (files, printers, devices, other processes, etc.)</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69</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normAutofit/>
          </a:bodyPr>
          <a:lstStyle/>
          <a:p>
            <a:r>
              <a:rPr lang="en-US" altLang="zh-CN" sz="4000" dirty="0" smtClean="0"/>
              <a:t>Concurrency Transparency of Processes</a:t>
            </a:r>
            <a:endParaRPr lang="zh-CN" altLang="en-US" sz="4000" dirty="0"/>
          </a:p>
        </p:txBody>
      </p:sp>
      <p:sp>
        <p:nvSpPr>
          <p:cNvPr id="3" name="内容占位符 2"/>
          <p:cNvSpPr>
            <a:spLocks noGrp="1"/>
          </p:cNvSpPr>
          <p:nvPr>
            <p:ph idx="1"/>
          </p:nvPr>
        </p:nvSpPr>
        <p:spPr/>
        <p:txBody>
          <a:bodyPr/>
          <a:lstStyle/>
          <a:p>
            <a:r>
              <a:rPr lang="en-US" altLang="zh-CN" dirty="0" smtClean="0"/>
              <a:t>The OS ensures that independent processes cannot maliciously or inadvertently affect the correctness of each other’s behavior</a:t>
            </a:r>
          </a:p>
          <a:p>
            <a:r>
              <a:rPr lang="en-US" altLang="zh-CN" dirty="0" smtClean="0">
                <a:solidFill>
                  <a:srgbClr val="FF0000"/>
                </a:solidFill>
              </a:rPr>
              <a:t>Concurrency transparency</a:t>
            </a:r>
            <a:r>
              <a:rPr lang="en-US" altLang="zh-CN" dirty="0" smtClean="0"/>
              <a:t>: Multiple processes may be concurrently sharing the same CPU and other hardware resources is made transparent (need hardware support)</a:t>
            </a:r>
          </a:p>
          <a:p>
            <a:r>
              <a:rPr lang="en-US" altLang="zh-CN" dirty="0" smtClean="0"/>
              <a:t>Each time a process is created, the OS must create a complete </a:t>
            </a:r>
            <a:r>
              <a:rPr lang="en-US" altLang="zh-CN" u="sng" dirty="0" smtClean="0"/>
              <a:t>independent address space</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7</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85786" y="2285992"/>
            <a:ext cx="7286676" cy="5715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457200" y="704088"/>
            <a:ext cx="8229600" cy="852704"/>
          </a:xfrm>
        </p:spPr>
        <p:txBody>
          <a:bodyPr/>
          <a:lstStyle/>
          <a:p>
            <a:r>
              <a:rPr lang="en-US" altLang="zh-CN" dirty="0" smtClean="0"/>
              <a:t>Weak Mobility</a:t>
            </a:r>
            <a:endParaRPr lang="zh-CN" altLang="en-US" dirty="0"/>
          </a:p>
        </p:txBody>
      </p:sp>
      <p:sp>
        <p:nvSpPr>
          <p:cNvPr id="3" name="内容占位符 2"/>
          <p:cNvSpPr>
            <a:spLocks noGrp="1"/>
          </p:cNvSpPr>
          <p:nvPr>
            <p:ph idx="1"/>
          </p:nvPr>
        </p:nvSpPr>
        <p:spPr>
          <a:xfrm>
            <a:off x="457200" y="1772816"/>
            <a:ext cx="8507288" cy="4551784"/>
          </a:xfrm>
        </p:spPr>
        <p:txBody>
          <a:bodyPr/>
          <a:lstStyle/>
          <a:p>
            <a:pPr>
              <a:spcAft>
                <a:spcPts val="600"/>
              </a:spcAft>
              <a:buNone/>
            </a:pPr>
            <a:r>
              <a:rPr lang="en-US" altLang="zh-CN" dirty="0" smtClean="0"/>
              <a:t>Bare </a:t>
            </a:r>
            <a:r>
              <a:rPr lang="en-US" altLang="zh-CN" dirty="0" smtClean="0">
                <a:solidFill>
                  <a:srgbClr val="FF0000"/>
                </a:solidFill>
              </a:rPr>
              <a:t>minimum</a:t>
            </a:r>
            <a:r>
              <a:rPr lang="en-US" altLang="zh-CN" dirty="0" smtClean="0"/>
              <a:t> for code migration</a:t>
            </a:r>
          </a:p>
          <a:p>
            <a:pPr>
              <a:spcAft>
                <a:spcPts val="600"/>
              </a:spcAft>
            </a:pPr>
            <a:r>
              <a:rPr lang="en-US" altLang="zh-CN" dirty="0" smtClean="0"/>
              <a:t>Transfer code segment (+ some initialization data)</a:t>
            </a:r>
          </a:p>
          <a:p>
            <a:pPr>
              <a:spcAft>
                <a:spcPts val="600"/>
              </a:spcAft>
            </a:pPr>
            <a:r>
              <a:rPr lang="en-US" altLang="zh-CN" dirty="0" smtClean="0">
                <a:solidFill>
                  <a:srgbClr val="FF0000"/>
                </a:solidFill>
              </a:rPr>
              <a:t>Feature of simplicity:</a:t>
            </a:r>
            <a:r>
              <a:rPr lang="en-US" altLang="zh-CN" dirty="0" smtClean="0"/>
              <a:t> a transferred program is always started from one of several </a:t>
            </a:r>
            <a:r>
              <a:rPr lang="en-US" altLang="zh-CN" u="sng" dirty="0" smtClean="0"/>
              <a:t>predefined starting positions</a:t>
            </a:r>
          </a:p>
          <a:p>
            <a:pPr>
              <a:spcAft>
                <a:spcPts val="600"/>
              </a:spcAft>
            </a:pPr>
            <a:r>
              <a:rPr lang="en-US" altLang="zh-CN" b="1" dirty="0" smtClean="0"/>
              <a:t>Requirement: </a:t>
            </a:r>
            <a:r>
              <a:rPr lang="en-US" altLang="zh-CN" dirty="0" smtClean="0"/>
              <a:t>the target machine can execute the code </a:t>
            </a:r>
            <a:r>
              <a:rPr lang="en-US" altLang="zh-CN" dirty="0" smtClean="0">
                <a:solidFill>
                  <a:srgbClr val="0070C0"/>
                </a:solidFill>
                <a:sym typeface="Wingdings"/>
              </a:rPr>
              <a:t> making the code portable</a:t>
            </a:r>
            <a:endParaRPr lang="en-US" altLang="zh-CN" dirty="0" smtClean="0">
              <a:solidFill>
                <a:srgbClr val="0070C0"/>
              </a:solidFill>
            </a:endParaRPr>
          </a:p>
          <a:p>
            <a:pPr>
              <a:spcAft>
                <a:spcPts val="600"/>
              </a:spcAft>
            </a:pPr>
            <a:r>
              <a:rPr lang="en-US" altLang="zh-CN" b="1" dirty="0" smtClean="0"/>
              <a:t>Example: </a:t>
            </a:r>
            <a:r>
              <a:rPr lang="en-US" altLang="zh-CN" dirty="0" smtClean="0">
                <a:solidFill>
                  <a:srgbClr val="FF0000"/>
                </a:solidFill>
              </a:rPr>
              <a:t>Java applets</a:t>
            </a:r>
            <a:r>
              <a:rPr lang="en-US" altLang="zh-CN" dirty="0" smtClean="0">
                <a:solidFill>
                  <a:srgbClr val="7030A0"/>
                </a:solidFill>
              </a:rPr>
              <a:t> </a:t>
            </a:r>
            <a:r>
              <a:rPr lang="en-US" altLang="zh-CN" dirty="0" smtClean="0"/>
              <a:t>always start execution from the beginning</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70</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85786" y="1928802"/>
            <a:ext cx="7286676" cy="5000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Strong Mobility</a:t>
            </a:r>
            <a:endParaRPr lang="zh-CN" altLang="en-US" dirty="0"/>
          </a:p>
        </p:txBody>
      </p:sp>
      <p:sp>
        <p:nvSpPr>
          <p:cNvPr id="3" name="内容占位符 2"/>
          <p:cNvSpPr>
            <a:spLocks noGrp="1"/>
          </p:cNvSpPr>
          <p:nvPr>
            <p:ph idx="1"/>
          </p:nvPr>
        </p:nvSpPr>
        <p:spPr/>
        <p:txBody>
          <a:bodyPr/>
          <a:lstStyle/>
          <a:p>
            <a:pPr>
              <a:spcAft>
                <a:spcPts val="600"/>
              </a:spcAft>
            </a:pPr>
            <a:r>
              <a:rPr lang="en-US" altLang="zh-CN" dirty="0" smtClean="0"/>
              <a:t>Transfer code segment + execution segment (state)</a:t>
            </a:r>
          </a:p>
          <a:p>
            <a:pPr>
              <a:spcAft>
                <a:spcPts val="600"/>
              </a:spcAft>
            </a:pPr>
            <a:r>
              <a:rPr lang="en-US" altLang="zh-CN" dirty="0" smtClean="0">
                <a:solidFill>
                  <a:srgbClr val="0070C0"/>
                </a:solidFill>
              </a:rPr>
              <a:t>Feature: </a:t>
            </a:r>
            <a:r>
              <a:rPr lang="en-US" altLang="zh-CN" dirty="0" smtClean="0">
                <a:solidFill>
                  <a:srgbClr val="FF0000"/>
                </a:solidFill>
              </a:rPr>
              <a:t>a running process </a:t>
            </a:r>
            <a:r>
              <a:rPr lang="en-US" altLang="zh-CN" dirty="0" smtClean="0"/>
              <a:t>can be stopped, subsequently moved to another machine, and then resume execution where it left off.</a:t>
            </a:r>
          </a:p>
          <a:p>
            <a:pPr>
              <a:spcAft>
                <a:spcPts val="600"/>
              </a:spcAft>
            </a:pPr>
            <a:r>
              <a:rPr lang="en-US" altLang="zh-CN" dirty="0" smtClean="0">
                <a:solidFill>
                  <a:srgbClr val="0070C0"/>
                </a:solidFill>
              </a:rPr>
              <a:t>Observation: </a:t>
            </a:r>
            <a:r>
              <a:rPr lang="en-US" altLang="zh-CN" dirty="0" smtClean="0"/>
              <a:t>strong mobility is much </a:t>
            </a:r>
            <a:r>
              <a:rPr lang="en-US" altLang="zh-CN" dirty="0" smtClean="0">
                <a:solidFill>
                  <a:srgbClr val="FF0000"/>
                </a:solidFill>
              </a:rPr>
              <a:t>more general</a:t>
            </a:r>
            <a:r>
              <a:rPr lang="en-US" altLang="zh-CN" dirty="0" smtClean="0">
                <a:solidFill>
                  <a:srgbClr val="7030A0"/>
                </a:solidFill>
              </a:rPr>
              <a:t> </a:t>
            </a:r>
            <a:r>
              <a:rPr lang="en-US" altLang="zh-CN" dirty="0" smtClean="0"/>
              <a:t>than weak mobility, but also much </a:t>
            </a:r>
            <a:r>
              <a:rPr lang="en-US" altLang="zh-CN" dirty="0" smtClean="0">
                <a:solidFill>
                  <a:srgbClr val="FF0000"/>
                </a:solidFill>
              </a:rPr>
              <a:t>harder to implement</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71</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08688"/>
          </a:xfrm>
        </p:spPr>
        <p:txBody>
          <a:bodyPr>
            <a:normAutofit/>
          </a:bodyPr>
          <a:lstStyle/>
          <a:p>
            <a:r>
              <a:rPr lang="en-US" altLang="zh-CN" sz="4000" dirty="0" smtClean="0"/>
              <a:t>Sender-/Receiver-Initiated Migration (1)</a:t>
            </a:r>
            <a:endParaRPr lang="zh-CN" altLang="en-US" sz="4000" dirty="0"/>
          </a:p>
        </p:txBody>
      </p:sp>
      <p:sp>
        <p:nvSpPr>
          <p:cNvPr id="3" name="内容占位符 2"/>
          <p:cNvSpPr>
            <a:spLocks noGrp="1"/>
          </p:cNvSpPr>
          <p:nvPr>
            <p:ph idx="1"/>
          </p:nvPr>
        </p:nvSpPr>
        <p:spPr>
          <a:xfrm>
            <a:off x="457200" y="1556792"/>
            <a:ext cx="8229600" cy="4767808"/>
          </a:xfrm>
        </p:spPr>
        <p:txBody>
          <a:bodyPr>
            <a:normAutofit lnSpcReduction="10000"/>
          </a:bodyPr>
          <a:lstStyle/>
          <a:p>
            <a:r>
              <a:rPr lang="en-US" altLang="zh-CN" b="1" dirty="0" smtClean="0">
                <a:solidFill>
                  <a:srgbClr val="0070C0"/>
                </a:solidFill>
              </a:rPr>
              <a:t>S</a:t>
            </a:r>
            <a:r>
              <a:rPr lang="en-US" altLang="zh-CN" b="1" dirty="0" smtClean="0"/>
              <a:t>ender-initiated </a:t>
            </a:r>
            <a:r>
              <a:rPr lang="en-US" altLang="zh-CN" dirty="0" smtClean="0"/>
              <a:t>migration: migration is initiated at the machine where the code currently resides or is being executed. </a:t>
            </a:r>
          </a:p>
          <a:p>
            <a:pPr lvl="1"/>
            <a:r>
              <a:rPr lang="en-US" altLang="zh-CN" dirty="0" smtClean="0"/>
              <a:t>Typical example: </a:t>
            </a:r>
            <a:r>
              <a:rPr lang="en-US" altLang="zh-CN" dirty="0" smtClean="0">
                <a:solidFill>
                  <a:srgbClr val="0070C0"/>
                </a:solidFill>
              </a:rPr>
              <a:t>upload</a:t>
            </a:r>
            <a:r>
              <a:rPr lang="en-US" altLang="zh-CN" dirty="0" smtClean="0"/>
              <a:t>ing programs to a computing server. </a:t>
            </a:r>
          </a:p>
          <a:p>
            <a:pPr lvl="1"/>
            <a:r>
              <a:rPr lang="en-US" altLang="zh-CN" dirty="0" smtClean="0"/>
              <a:t>Another example: sending a search program across the Internet to a Web database server to perform the queries at that server.</a:t>
            </a:r>
          </a:p>
          <a:p>
            <a:r>
              <a:rPr lang="en-US" altLang="zh-CN" b="1" dirty="0" smtClean="0">
                <a:solidFill>
                  <a:srgbClr val="0070C0"/>
                </a:solidFill>
              </a:rPr>
              <a:t>R</a:t>
            </a:r>
            <a:r>
              <a:rPr lang="en-US" altLang="zh-CN" b="1" dirty="0" smtClean="0"/>
              <a:t>eceiver-initiated </a:t>
            </a:r>
            <a:r>
              <a:rPr lang="en-US" altLang="zh-CN" dirty="0" smtClean="0"/>
              <a:t>migration: the initiative is taken by the target machine. </a:t>
            </a:r>
          </a:p>
          <a:p>
            <a:pPr lvl="1"/>
            <a:r>
              <a:rPr lang="en-US" altLang="zh-CN" dirty="0" smtClean="0"/>
              <a:t>Example: Java applets (</a:t>
            </a:r>
            <a:r>
              <a:rPr lang="en-US" altLang="zh-CN" dirty="0" smtClean="0">
                <a:solidFill>
                  <a:srgbClr val="0070C0"/>
                </a:solidFill>
              </a:rPr>
              <a:t>Code on Demand</a:t>
            </a:r>
            <a:r>
              <a:rPr lang="en-US" altLang="zh-CN" dirty="0" smtClean="0"/>
              <a:t>)</a:t>
            </a:r>
          </a:p>
          <a:p>
            <a:r>
              <a:rPr lang="en-US" altLang="zh-CN" b="1" dirty="0" smtClean="0"/>
              <a:t>Observation:</a:t>
            </a:r>
            <a:endParaRPr lang="zh-CN" altLang="en-US" b="1"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TextBox 6"/>
          <p:cNvSpPr txBox="1"/>
          <p:nvPr/>
        </p:nvSpPr>
        <p:spPr>
          <a:xfrm>
            <a:off x="3635896" y="5733256"/>
            <a:ext cx="1296144" cy="461665"/>
          </a:xfrm>
          <a:prstGeom prst="rect">
            <a:avLst/>
          </a:prstGeom>
          <a:noFill/>
        </p:spPr>
        <p:txBody>
          <a:bodyPr wrap="square" rtlCol="0">
            <a:spAutoFit/>
          </a:bodyPr>
          <a:lstStyle/>
          <a:p>
            <a:r>
              <a:rPr lang="en-US" altLang="zh-CN" sz="2400" dirty="0" smtClean="0">
                <a:solidFill>
                  <a:srgbClr val="FF0000"/>
                </a:solidFill>
              </a:rPr>
              <a:t>simpler</a:t>
            </a:r>
            <a:endParaRPr lang="zh-CN" altLang="en-US" sz="2400" dirty="0">
              <a:solidFill>
                <a:srgbClr val="FF0000"/>
              </a:solidFill>
            </a:endParaRPr>
          </a:p>
        </p:txBody>
      </p:sp>
      <p:sp>
        <p:nvSpPr>
          <p:cNvPr id="8" name="TextBox 7"/>
          <p:cNvSpPr txBox="1"/>
          <p:nvPr/>
        </p:nvSpPr>
        <p:spPr>
          <a:xfrm>
            <a:off x="4860032" y="5733256"/>
            <a:ext cx="2160240" cy="461665"/>
          </a:xfrm>
          <a:prstGeom prst="rect">
            <a:avLst/>
          </a:prstGeom>
          <a:noFill/>
        </p:spPr>
        <p:txBody>
          <a:bodyPr wrap="square" rtlCol="0">
            <a:spAutoFit/>
          </a:bodyPr>
          <a:lstStyle/>
          <a:p>
            <a:r>
              <a:rPr lang="en-US" altLang="zh-CN" sz="2400" dirty="0" smtClean="0">
                <a:solidFill>
                  <a:srgbClr val="0070C0"/>
                </a:solidFill>
              </a:rPr>
              <a:t>than</a:t>
            </a:r>
            <a:r>
              <a:rPr lang="zh-CN" altLang="en-US" sz="2400" dirty="0" smtClean="0">
                <a:solidFill>
                  <a:srgbClr val="0070C0"/>
                </a:solidFill>
              </a:rPr>
              <a:t> </a:t>
            </a:r>
            <a:r>
              <a:rPr lang="en-US" altLang="zh-CN" sz="2400" dirty="0" smtClean="0">
                <a:solidFill>
                  <a:srgbClr val="0070C0"/>
                </a:solidFill>
              </a:rPr>
              <a:t>S</a:t>
            </a:r>
            <a:endParaRPr lang="zh-CN" altLang="en-US" sz="2400" dirty="0">
              <a:solidFill>
                <a:srgbClr val="0070C0"/>
              </a:solidFill>
            </a:endParaRPr>
          </a:p>
        </p:txBody>
      </p:sp>
      <p:sp>
        <p:nvSpPr>
          <p:cNvPr id="9" name="TextBox 8"/>
          <p:cNvSpPr txBox="1"/>
          <p:nvPr/>
        </p:nvSpPr>
        <p:spPr>
          <a:xfrm>
            <a:off x="2987824" y="5733256"/>
            <a:ext cx="1080120" cy="461665"/>
          </a:xfrm>
          <a:prstGeom prst="rect">
            <a:avLst/>
          </a:prstGeom>
          <a:noFill/>
        </p:spPr>
        <p:txBody>
          <a:bodyPr wrap="square" rtlCol="0">
            <a:spAutoFit/>
          </a:bodyPr>
          <a:lstStyle/>
          <a:p>
            <a:r>
              <a:rPr lang="en-US" altLang="zh-CN" sz="2400" dirty="0" smtClean="0">
                <a:solidFill>
                  <a:srgbClr val="0070C0"/>
                </a:solidFill>
              </a:rPr>
              <a:t>R</a:t>
            </a:r>
            <a:r>
              <a:rPr lang="zh-CN" altLang="en-US" sz="2400" dirty="0" smtClean="0">
                <a:solidFill>
                  <a:srgbClr val="0070C0"/>
                </a:solidFill>
              </a:rPr>
              <a:t> </a:t>
            </a:r>
            <a:r>
              <a:rPr lang="en-US" altLang="zh-CN" sz="2400" dirty="0" smtClean="0">
                <a:solidFill>
                  <a:srgbClr val="0070C0"/>
                </a:solidFill>
              </a:rPr>
              <a:t>is</a:t>
            </a:r>
            <a:endParaRPr lang="zh-CN" altLang="en-US" sz="2400" dirty="0">
              <a:solidFill>
                <a:srgbClr val="0070C0"/>
              </a:solidFill>
            </a:endParaRPr>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72</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780696"/>
          </a:xfrm>
        </p:spPr>
        <p:txBody>
          <a:bodyPr>
            <a:normAutofit/>
          </a:bodyPr>
          <a:lstStyle/>
          <a:p>
            <a:r>
              <a:rPr lang="en-US" altLang="zh-CN" sz="4000" dirty="0" smtClean="0"/>
              <a:t>Sender-/Receiver-Initiated Migration (2)</a:t>
            </a:r>
            <a:endParaRPr lang="zh-CN" altLang="en-US" sz="4000" dirty="0"/>
          </a:p>
        </p:txBody>
      </p:sp>
      <p:sp>
        <p:nvSpPr>
          <p:cNvPr id="3" name="内容占位符 2"/>
          <p:cNvSpPr>
            <a:spLocks noGrp="1"/>
          </p:cNvSpPr>
          <p:nvPr>
            <p:ph idx="1"/>
          </p:nvPr>
        </p:nvSpPr>
        <p:spPr>
          <a:xfrm>
            <a:off x="457200" y="1340768"/>
            <a:ext cx="8229600" cy="5040560"/>
          </a:xfrm>
        </p:spPr>
        <p:txBody>
          <a:bodyPr>
            <a:normAutofit fontScale="92500" lnSpcReduction="10000"/>
          </a:bodyPr>
          <a:lstStyle/>
          <a:p>
            <a:pPr>
              <a:spcAft>
                <a:spcPts val="600"/>
              </a:spcAft>
              <a:buNone/>
            </a:pPr>
            <a:r>
              <a:rPr lang="en-US" altLang="zh-CN" dirty="0" smtClean="0"/>
              <a:t>Code migration often occurs between a client and a server, </a:t>
            </a:r>
          </a:p>
          <a:p>
            <a:pPr marL="514350" indent="-514350">
              <a:spcAft>
                <a:spcPts val="600"/>
              </a:spcAft>
              <a:buFont typeface="+mj-lt"/>
              <a:buAutoNum type="arabicPeriod"/>
            </a:pPr>
            <a:r>
              <a:rPr lang="en-US" altLang="zh-CN" dirty="0" smtClean="0"/>
              <a:t>The client takes the initiative for migration and securely </a:t>
            </a:r>
            <a:r>
              <a:rPr lang="en-US" altLang="zh-CN" dirty="0" smtClean="0">
                <a:solidFill>
                  <a:srgbClr val="0070C0"/>
                </a:solidFill>
              </a:rPr>
              <a:t>uploads</a:t>
            </a:r>
            <a:r>
              <a:rPr lang="en-US" altLang="zh-CN" dirty="0" smtClean="0"/>
              <a:t> code to a server, </a:t>
            </a:r>
          </a:p>
          <a:p>
            <a:pPr marL="850392" lvl="1" indent="-457200">
              <a:spcAft>
                <a:spcPts val="600"/>
              </a:spcAft>
            </a:pPr>
            <a:r>
              <a:rPr lang="en-US" altLang="zh-CN" dirty="0" smtClean="0"/>
              <a:t>requires that the client has been registered and </a:t>
            </a:r>
            <a:r>
              <a:rPr lang="en-US" altLang="zh-CN" dirty="0" smtClean="0">
                <a:solidFill>
                  <a:srgbClr val="FF0000"/>
                </a:solidFill>
              </a:rPr>
              <a:t>authenticated </a:t>
            </a:r>
            <a:r>
              <a:rPr lang="en-US" altLang="zh-CN" dirty="0" smtClean="0"/>
              <a:t>at that server.</a:t>
            </a:r>
          </a:p>
          <a:p>
            <a:pPr marL="850392" lvl="1" indent="-457200">
              <a:spcAft>
                <a:spcPts val="600"/>
              </a:spcAft>
            </a:pPr>
            <a:r>
              <a:rPr lang="en-US" altLang="zh-CN" b="1" dirty="0" smtClean="0"/>
              <a:t>Reason</a:t>
            </a:r>
            <a:r>
              <a:rPr lang="en-US" altLang="zh-CN" dirty="0" smtClean="0"/>
              <a:t> – </a:t>
            </a:r>
            <a:r>
              <a:rPr lang="en-US" altLang="zh-CN" i="1" dirty="0" smtClean="0">
                <a:solidFill>
                  <a:srgbClr val="7030A0"/>
                </a:solidFill>
              </a:rPr>
              <a:t>resource protection</a:t>
            </a:r>
            <a:r>
              <a:rPr lang="en-US" altLang="zh-CN" dirty="0" smtClean="0"/>
              <a:t>: the client will presumably want access to the server’s resources such as its disk.</a:t>
            </a:r>
          </a:p>
          <a:p>
            <a:pPr marL="514350" indent="-514350">
              <a:spcAft>
                <a:spcPts val="600"/>
              </a:spcAft>
              <a:buFont typeface="+mj-lt"/>
              <a:buAutoNum type="arabicPeriod"/>
            </a:pPr>
            <a:r>
              <a:rPr lang="en-US" altLang="zh-CN" dirty="0" smtClean="0">
                <a:solidFill>
                  <a:srgbClr val="0070C0"/>
                </a:solidFill>
              </a:rPr>
              <a:t>Downloading</a:t>
            </a:r>
            <a:r>
              <a:rPr lang="en-US" altLang="zh-CN" dirty="0" smtClean="0"/>
              <a:t> code, can often be done </a:t>
            </a:r>
            <a:r>
              <a:rPr lang="en-US" altLang="zh-CN" dirty="0" smtClean="0">
                <a:solidFill>
                  <a:srgbClr val="FF0000"/>
                </a:solidFill>
              </a:rPr>
              <a:t>anonymously.</a:t>
            </a:r>
          </a:p>
          <a:p>
            <a:pPr lvl="1">
              <a:spcAft>
                <a:spcPts val="600"/>
              </a:spcAft>
              <a:buNone/>
            </a:pPr>
            <a:r>
              <a:rPr lang="en-US" altLang="zh-CN" b="1" dirty="0" smtClean="0"/>
              <a:t>  Reasons:</a:t>
            </a:r>
            <a:r>
              <a:rPr lang="en-US" altLang="zh-CN" dirty="0" smtClean="0"/>
              <a:t> </a:t>
            </a:r>
          </a:p>
          <a:p>
            <a:pPr lvl="1">
              <a:spcAft>
                <a:spcPts val="600"/>
              </a:spcAft>
            </a:pPr>
            <a:r>
              <a:rPr lang="en-US" altLang="zh-CN" dirty="0" smtClean="0"/>
              <a:t>the server is generally not interested in the client’s resources. </a:t>
            </a:r>
          </a:p>
          <a:p>
            <a:pPr lvl="1">
              <a:spcAft>
                <a:spcPts val="600"/>
              </a:spcAft>
            </a:pPr>
            <a:r>
              <a:rPr lang="en-US" altLang="zh-CN" dirty="0" smtClean="0"/>
              <a:t>only for improving client-side performance and a limited number of resources need to be protected</a:t>
            </a:r>
          </a:p>
          <a:p>
            <a:pPr>
              <a:spcAft>
                <a:spcPts val="600"/>
              </a:spcAft>
            </a:pP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矩形 6"/>
          <p:cNvSpPr/>
          <p:nvPr/>
        </p:nvSpPr>
        <p:spPr>
          <a:xfrm>
            <a:off x="7956376" y="2132856"/>
            <a:ext cx="1224136" cy="923330"/>
          </a:xfrm>
          <a:prstGeom prst="rect">
            <a:avLst/>
          </a:prstGeom>
        </p:spPr>
        <p:txBody>
          <a:bodyPr wrap="square">
            <a:spAutoFit/>
          </a:bodyPr>
          <a:lstStyle/>
          <a:p>
            <a:r>
              <a:rPr lang="en-US" altLang="zh-CN" dirty="0" smtClean="0">
                <a:solidFill>
                  <a:srgbClr val="FF0000"/>
                </a:solidFill>
                <a:latin typeface="Comic Sans MS" pitchFamily="66" charset="0"/>
              </a:rPr>
              <a:t>sender-initiated migration</a:t>
            </a:r>
            <a:endParaRPr lang="zh-CN" altLang="en-US" dirty="0">
              <a:solidFill>
                <a:srgbClr val="FF0000"/>
              </a:solidFill>
              <a:latin typeface="Comic Sans MS" pitchFamily="66" charset="0"/>
            </a:endParaRPr>
          </a:p>
        </p:txBody>
      </p:sp>
      <p:sp>
        <p:nvSpPr>
          <p:cNvPr id="8" name="矩形 7"/>
          <p:cNvSpPr/>
          <p:nvPr/>
        </p:nvSpPr>
        <p:spPr>
          <a:xfrm>
            <a:off x="7956376" y="4221088"/>
            <a:ext cx="1224136" cy="923330"/>
          </a:xfrm>
          <a:prstGeom prst="rect">
            <a:avLst/>
          </a:prstGeom>
        </p:spPr>
        <p:txBody>
          <a:bodyPr wrap="square">
            <a:spAutoFit/>
          </a:bodyPr>
          <a:lstStyle/>
          <a:p>
            <a:r>
              <a:rPr lang="en-US" altLang="zh-CN" dirty="0" smtClean="0">
                <a:solidFill>
                  <a:srgbClr val="FF0000"/>
                </a:solidFill>
                <a:latin typeface="Comic Sans MS" pitchFamily="66" charset="0"/>
              </a:rPr>
              <a:t>receiver-initiated case</a:t>
            </a:r>
            <a:endParaRPr lang="zh-CN" altLang="en-US" dirty="0">
              <a:solidFill>
                <a:srgbClr val="FF0000"/>
              </a:solidFill>
              <a:latin typeface="Comic Sans MS" pitchFamily="66" charset="0"/>
            </a:endParaRPr>
          </a:p>
        </p:txBody>
      </p:sp>
      <p:grpSp>
        <p:nvGrpSpPr>
          <p:cNvPr id="11" name="组合 10"/>
          <p:cNvGrpSpPr/>
          <p:nvPr/>
        </p:nvGrpSpPr>
        <p:grpSpPr>
          <a:xfrm>
            <a:off x="4572000" y="2132856"/>
            <a:ext cx="3312368" cy="864096"/>
            <a:chOff x="8820472" y="1484784"/>
            <a:chExt cx="3312368" cy="864096"/>
          </a:xfrm>
        </p:grpSpPr>
        <p:sp>
          <p:nvSpPr>
            <p:cNvPr id="10" name="云形 9"/>
            <p:cNvSpPr/>
            <p:nvPr/>
          </p:nvSpPr>
          <p:spPr>
            <a:xfrm>
              <a:off x="8820472" y="1484784"/>
              <a:ext cx="3312368" cy="864096"/>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TextBox 8"/>
            <p:cNvSpPr txBox="1"/>
            <p:nvPr/>
          </p:nvSpPr>
          <p:spPr>
            <a:xfrm>
              <a:off x="9144000" y="1700808"/>
              <a:ext cx="2807179" cy="369332"/>
            </a:xfrm>
            <a:prstGeom prst="rect">
              <a:avLst/>
            </a:prstGeom>
            <a:noFill/>
          </p:spPr>
          <p:txBody>
            <a:bodyPr wrap="none" rtlCol="0">
              <a:spAutoFit/>
            </a:bodyPr>
            <a:lstStyle/>
            <a:p>
              <a:r>
                <a:rPr lang="en-US" altLang="zh-CN" dirty="0" smtClean="0">
                  <a:latin typeface="Comic Sans MS" pitchFamily="66" charset="0"/>
                </a:rPr>
                <a:t>What kind of migration?</a:t>
              </a:r>
              <a:endParaRPr lang="zh-CN" altLang="en-US" dirty="0">
                <a:latin typeface="Comic Sans MS" pitchFamily="66" charset="0"/>
              </a:endParaRPr>
            </a:p>
          </p:txBody>
        </p:sp>
      </p:grpSp>
      <p:grpSp>
        <p:nvGrpSpPr>
          <p:cNvPr id="12" name="组合 11"/>
          <p:cNvGrpSpPr/>
          <p:nvPr/>
        </p:nvGrpSpPr>
        <p:grpSpPr>
          <a:xfrm>
            <a:off x="4572000" y="4437112"/>
            <a:ext cx="3312368" cy="864096"/>
            <a:chOff x="8820472" y="1484784"/>
            <a:chExt cx="3312368" cy="864096"/>
          </a:xfrm>
        </p:grpSpPr>
        <p:sp>
          <p:nvSpPr>
            <p:cNvPr id="13" name="云形 12"/>
            <p:cNvSpPr/>
            <p:nvPr/>
          </p:nvSpPr>
          <p:spPr>
            <a:xfrm>
              <a:off x="8820472" y="1484784"/>
              <a:ext cx="3312368" cy="864096"/>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4" name="TextBox 13"/>
            <p:cNvSpPr txBox="1"/>
            <p:nvPr/>
          </p:nvSpPr>
          <p:spPr>
            <a:xfrm>
              <a:off x="9144000" y="1700808"/>
              <a:ext cx="2807179" cy="369332"/>
            </a:xfrm>
            <a:prstGeom prst="rect">
              <a:avLst/>
            </a:prstGeom>
            <a:noFill/>
          </p:spPr>
          <p:txBody>
            <a:bodyPr wrap="none" rtlCol="0">
              <a:spAutoFit/>
            </a:bodyPr>
            <a:lstStyle/>
            <a:p>
              <a:r>
                <a:rPr lang="en-US" altLang="zh-CN" dirty="0" smtClean="0">
                  <a:latin typeface="Comic Sans MS" pitchFamily="66" charset="0"/>
                </a:rPr>
                <a:t>What kind of migration?</a:t>
              </a:r>
              <a:endParaRPr lang="zh-CN" altLang="en-US" dirty="0">
                <a:latin typeface="Comic Sans MS" pitchFamily="66" charset="0"/>
              </a:endParaRPr>
            </a:p>
          </p:txBody>
        </p:sp>
      </p:grpSp>
      <p:sp>
        <p:nvSpPr>
          <p:cNvPr id="16" name="灯片编号占位符 15"/>
          <p:cNvSpPr>
            <a:spLocks noGrp="1"/>
          </p:cNvSpPr>
          <p:nvPr>
            <p:ph type="sldNum" sz="quarter" idx="12"/>
          </p:nvPr>
        </p:nvSpPr>
        <p:spPr/>
        <p:txBody>
          <a:bodyPr/>
          <a:lstStyle/>
          <a:p>
            <a:fld id="{0C913308-F349-4B6D-A68A-DD1791B4A57B}" type="slidenum">
              <a:rPr lang="zh-CN" altLang="en-US" smtClean="0"/>
              <a:pPr/>
              <a:t>73</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normAutofit fontScale="90000"/>
          </a:bodyPr>
          <a:lstStyle/>
          <a:p>
            <a:r>
              <a:rPr lang="en-US" altLang="zh-CN" sz="4400" dirty="0" smtClean="0"/>
              <a:t>Weak Mobility: </a:t>
            </a:r>
            <a:r>
              <a:rPr lang="en-US" altLang="zh-CN" sz="4000" dirty="0" smtClean="0"/>
              <a:t/>
            </a:r>
            <a:br>
              <a:rPr lang="en-US" altLang="zh-CN" sz="4000" dirty="0" smtClean="0"/>
            </a:br>
            <a:r>
              <a:rPr lang="en-US" altLang="zh-CN" sz="3600" dirty="0" smtClean="0"/>
              <a:t>Execution of Migrated at Target/Separate Process</a:t>
            </a:r>
            <a:endParaRPr lang="zh-CN" altLang="en-US" sz="3600" dirty="0"/>
          </a:p>
        </p:txBody>
      </p:sp>
      <p:sp>
        <p:nvSpPr>
          <p:cNvPr id="3" name="内容占位符 2"/>
          <p:cNvSpPr>
            <a:spLocks noGrp="1"/>
          </p:cNvSpPr>
          <p:nvPr>
            <p:ph idx="1"/>
          </p:nvPr>
        </p:nvSpPr>
        <p:spPr>
          <a:xfrm>
            <a:off x="457200" y="1700808"/>
            <a:ext cx="8229600" cy="4623792"/>
          </a:xfrm>
        </p:spPr>
        <p:txBody>
          <a:bodyPr>
            <a:normAutofit fontScale="92500" lnSpcReduction="10000"/>
          </a:bodyPr>
          <a:lstStyle/>
          <a:p>
            <a:pPr>
              <a:spcAft>
                <a:spcPts val="600"/>
              </a:spcAft>
            </a:pPr>
            <a:r>
              <a:rPr lang="en-US" altLang="zh-CN" dirty="0" smtClean="0"/>
              <a:t>Migrated code is executed by the target process.</a:t>
            </a:r>
          </a:p>
          <a:p>
            <a:pPr lvl="1">
              <a:spcAft>
                <a:spcPts val="600"/>
              </a:spcAft>
            </a:pPr>
            <a:r>
              <a:rPr lang="en-US" altLang="zh-CN" dirty="0" smtClean="0"/>
              <a:t>Example: Java applets are simply downloaded by a Web browser and are executed in the browser’s address space.</a:t>
            </a:r>
          </a:p>
          <a:p>
            <a:pPr lvl="1">
              <a:spcAft>
                <a:spcPts val="600"/>
              </a:spcAft>
            </a:pPr>
            <a:r>
              <a:rPr lang="en-US" altLang="zh-CN" b="1" dirty="0" smtClean="0"/>
              <a:t>Benefit: </a:t>
            </a:r>
            <a:r>
              <a:rPr lang="en-US" altLang="zh-CN" dirty="0" smtClean="0"/>
              <a:t>no need to start a separate process, thereby avoiding communication at the target machine.</a:t>
            </a:r>
          </a:p>
          <a:p>
            <a:pPr lvl="1">
              <a:spcAft>
                <a:spcPts val="600"/>
              </a:spcAft>
            </a:pPr>
            <a:r>
              <a:rPr lang="en-US" altLang="zh-CN" dirty="0" smtClean="0"/>
              <a:t>Main </a:t>
            </a:r>
            <a:r>
              <a:rPr lang="en-US" altLang="zh-CN" b="1" dirty="0" smtClean="0"/>
              <a:t>drawback: </a:t>
            </a:r>
            <a:r>
              <a:rPr lang="en-US" altLang="zh-CN" dirty="0" smtClean="0"/>
              <a:t>the target process needs to be protected against malicious or inadvertent code executions.</a:t>
            </a:r>
          </a:p>
          <a:p>
            <a:pPr>
              <a:spcAft>
                <a:spcPts val="600"/>
              </a:spcAft>
            </a:pPr>
            <a:r>
              <a:rPr lang="en-US" altLang="zh-CN" dirty="0" smtClean="0"/>
              <a:t>A simple </a:t>
            </a:r>
            <a:r>
              <a:rPr lang="en-US" altLang="zh-CN" b="1" dirty="0" smtClean="0"/>
              <a:t>solution: </a:t>
            </a:r>
            <a:r>
              <a:rPr lang="en-US" altLang="zh-CN" dirty="0" smtClean="0"/>
              <a:t>let the operating system take care of that by creating </a:t>
            </a:r>
            <a:r>
              <a:rPr lang="en-US" altLang="zh-CN" dirty="0" smtClean="0">
                <a:solidFill>
                  <a:srgbClr val="0070C0"/>
                </a:solidFill>
              </a:rPr>
              <a:t>a separate process </a:t>
            </a:r>
            <a:r>
              <a:rPr lang="en-US" altLang="zh-CN" dirty="0" smtClean="0"/>
              <a:t>to execute the migrated code.</a:t>
            </a:r>
          </a:p>
          <a:p>
            <a:pPr>
              <a:spcAft>
                <a:spcPts val="600"/>
              </a:spcAft>
            </a:pPr>
            <a:r>
              <a:rPr lang="en-US" altLang="zh-CN" b="1" dirty="0" smtClean="0"/>
              <a:t>Note: </a:t>
            </a:r>
            <a:r>
              <a:rPr lang="en-US" altLang="zh-CN" dirty="0" smtClean="0"/>
              <a:t>this solution </a:t>
            </a:r>
            <a:r>
              <a:rPr lang="en-US" altLang="zh-CN" dirty="0" smtClean="0">
                <a:solidFill>
                  <a:srgbClr val="0070C0"/>
                </a:solidFill>
              </a:rPr>
              <a:t>does not solve the resource-access problems</a:t>
            </a:r>
            <a:endParaRPr lang="zh-CN" altLang="en-US" dirty="0">
              <a:solidFill>
                <a:srgbClr val="0070C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74</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143000"/>
          </a:xfrm>
        </p:spPr>
        <p:txBody>
          <a:bodyPr>
            <a:noAutofit/>
          </a:bodyPr>
          <a:lstStyle/>
          <a:p>
            <a:r>
              <a:rPr lang="en-US" altLang="zh-CN" sz="4000" dirty="0" smtClean="0"/>
              <a:t>Strong Mobility: </a:t>
            </a:r>
            <a:br>
              <a:rPr lang="en-US" altLang="zh-CN" sz="4000" dirty="0" smtClean="0"/>
            </a:br>
            <a:r>
              <a:rPr lang="en-US" altLang="zh-CN" sz="4000" dirty="0" smtClean="0"/>
              <a:t>Migrate Process and Clone Process</a:t>
            </a:r>
            <a:endParaRPr lang="zh-CN" altLang="en-US" sz="3600" dirty="0"/>
          </a:p>
        </p:txBody>
      </p:sp>
      <p:sp>
        <p:nvSpPr>
          <p:cNvPr id="3" name="内容占位符 2"/>
          <p:cNvSpPr>
            <a:spLocks noGrp="1"/>
          </p:cNvSpPr>
          <p:nvPr>
            <p:ph idx="1"/>
          </p:nvPr>
        </p:nvSpPr>
        <p:spPr>
          <a:xfrm>
            <a:off x="457200" y="1935480"/>
            <a:ext cx="8229600" cy="4445848"/>
          </a:xfrm>
        </p:spPr>
        <p:txBody>
          <a:bodyPr>
            <a:normAutofit fontScale="92500" lnSpcReduction="20000"/>
          </a:bodyPr>
          <a:lstStyle/>
          <a:p>
            <a:pPr>
              <a:spcAft>
                <a:spcPts val="600"/>
              </a:spcAft>
              <a:buNone/>
            </a:pPr>
            <a:r>
              <a:rPr lang="en-US" altLang="zh-CN" dirty="0" smtClean="0"/>
              <a:t>Strong mobility can be supported either by process migration or remote cloning</a:t>
            </a:r>
          </a:p>
          <a:p>
            <a:pPr>
              <a:spcAft>
                <a:spcPts val="600"/>
              </a:spcAft>
            </a:pPr>
            <a:r>
              <a:rPr lang="en-US" altLang="zh-CN" dirty="0" smtClean="0"/>
              <a:t>Cloning yields an exact copy of the original process, </a:t>
            </a:r>
            <a:r>
              <a:rPr lang="en-US" altLang="zh-CN" dirty="0" smtClean="0">
                <a:solidFill>
                  <a:srgbClr val="FF0000"/>
                </a:solidFill>
              </a:rPr>
              <a:t>running on a different machine</a:t>
            </a:r>
            <a:r>
              <a:rPr lang="en-US" altLang="zh-CN" dirty="0" smtClean="0"/>
              <a:t> in </a:t>
            </a:r>
            <a:r>
              <a:rPr lang="en-US" altLang="zh-CN" dirty="0" smtClean="0">
                <a:solidFill>
                  <a:srgbClr val="0070C0"/>
                </a:solidFill>
              </a:rPr>
              <a:t>parallel</a:t>
            </a:r>
            <a:r>
              <a:rPr lang="en-US" altLang="zh-CN" dirty="0" smtClean="0"/>
              <a:t> to the original one</a:t>
            </a:r>
          </a:p>
          <a:p>
            <a:pPr lvl="1">
              <a:spcAft>
                <a:spcPts val="600"/>
              </a:spcAft>
            </a:pPr>
            <a:r>
              <a:rPr lang="en-US" altLang="zh-CN" b="1" dirty="0" smtClean="0"/>
              <a:t>Example:</a:t>
            </a:r>
            <a:r>
              <a:rPr lang="en-US" altLang="zh-CN" dirty="0" smtClean="0"/>
              <a:t> In UNIX systems, remote cloning takes place by forking off a child process and letting that child continue on a remote machine. </a:t>
            </a:r>
          </a:p>
          <a:p>
            <a:pPr lvl="1">
              <a:spcAft>
                <a:spcPts val="600"/>
              </a:spcAft>
            </a:pPr>
            <a:r>
              <a:rPr lang="en-US" altLang="zh-CN" b="1" dirty="0" smtClean="0"/>
              <a:t>Benefit of cloning:</a:t>
            </a:r>
            <a:r>
              <a:rPr lang="en-US" altLang="zh-CN" dirty="0" smtClean="0"/>
              <a:t> </a:t>
            </a:r>
          </a:p>
          <a:p>
            <a:pPr marL="880110" lvl="1" indent="-514350">
              <a:spcAft>
                <a:spcPts val="600"/>
              </a:spcAft>
              <a:buFont typeface="+mj-lt"/>
              <a:buAutoNum type="arabicPeriod"/>
            </a:pPr>
            <a:r>
              <a:rPr lang="en-US" altLang="zh-CN" dirty="0" smtClean="0"/>
              <a:t>the model closely resembles the one that is already used in many applications.</a:t>
            </a:r>
          </a:p>
          <a:p>
            <a:pPr marL="880110" lvl="1" indent="-514350">
              <a:spcAft>
                <a:spcPts val="600"/>
              </a:spcAft>
              <a:buFont typeface="+mj-lt"/>
              <a:buAutoNum type="arabicPeriod"/>
            </a:pPr>
            <a:r>
              <a:rPr lang="en-US" altLang="zh-CN" dirty="0" smtClean="0"/>
              <a:t>a simple way to improve distribution transparency</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75</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1290638" y="1073993"/>
            <a:ext cx="6562725" cy="5667375"/>
          </a:xfrm>
          <a:prstGeom prst="rect">
            <a:avLst/>
          </a:prstGeom>
          <a:noFill/>
          <a:ln w="9525">
            <a:noFill/>
            <a:miter lim="800000"/>
            <a:headEnd/>
            <a:tailEnd/>
          </a:ln>
        </p:spPr>
      </p:pic>
      <p:sp>
        <p:nvSpPr>
          <p:cNvPr id="8" name="标题 1"/>
          <p:cNvSpPr>
            <a:spLocks noGrp="1"/>
          </p:cNvSpPr>
          <p:nvPr>
            <p:ph type="title"/>
          </p:nvPr>
        </p:nvSpPr>
        <p:spPr>
          <a:xfrm>
            <a:off x="457200" y="188640"/>
            <a:ext cx="8229600" cy="864096"/>
          </a:xfrm>
        </p:spPr>
        <p:txBody>
          <a:bodyPr>
            <a:normAutofit/>
          </a:bodyPr>
          <a:lstStyle/>
          <a:p>
            <a:r>
              <a:rPr lang="en-US" altLang="zh-CN" dirty="0" smtClean="0"/>
              <a:t>Code Migration: Some Context</a:t>
            </a:r>
            <a:endParaRPr lang="zh-CN" altLang="en-US" dirty="0"/>
          </a:p>
        </p:txBody>
      </p:sp>
      <p:sp>
        <p:nvSpPr>
          <p:cNvPr id="7" name="TextBox 6"/>
          <p:cNvSpPr txBox="1"/>
          <p:nvPr/>
        </p:nvSpPr>
        <p:spPr>
          <a:xfrm>
            <a:off x="107504" y="5949280"/>
            <a:ext cx="1440160" cy="338554"/>
          </a:xfrm>
          <a:prstGeom prst="rect">
            <a:avLst/>
          </a:prstGeom>
          <a:noFill/>
        </p:spPr>
        <p:txBody>
          <a:bodyPr wrap="square" rtlCol="0">
            <a:spAutoFit/>
          </a:bodyPr>
          <a:lstStyle/>
          <a:p>
            <a:r>
              <a:rPr lang="en-US" altLang="zh-CN" sz="1600" dirty="0" smtClean="0">
                <a:solidFill>
                  <a:srgbClr val="FF0000"/>
                </a:solidFill>
              </a:rPr>
              <a:t>Mobile Agent</a:t>
            </a:r>
            <a:endParaRPr lang="zh-CN" altLang="en-US" sz="1600" dirty="0">
              <a:solidFill>
                <a:srgbClr val="FF0000"/>
              </a:solidFill>
            </a:endParaRPr>
          </a:p>
        </p:txBody>
      </p:sp>
      <p:sp>
        <p:nvSpPr>
          <p:cNvPr id="9" name="TextBox 8"/>
          <p:cNvSpPr txBox="1"/>
          <p:nvPr/>
        </p:nvSpPr>
        <p:spPr>
          <a:xfrm>
            <a:off x="107504" y="4509120"/>
            <a:ext cx="1440160" cy="584775"/>
          </a:xfrm>
          <a:prstGeom prst="rect">
            <a:avLst/>
          </a:prstGeom>
          <a:noFill/>
        </p:spPr>
        <p:txBody>
          <a:bodyPr wrap="square" rtlCol="0">
            <a:spAutoFit/>
          </a:bodyPr>
          <a:lstStyle/>
          <a:p>
            <a:r>
              <a:rPr lang="en-US" altLang="zh-CN" sz="1600" dirty="0" smtClean="0">
                <a:solidFill>
                  <a:srgbClr val="FF0000"/>
                </a:solidFill>
              </a:rPr>
              <a:t>Code on Demand</a:t>
            </a:r>
            <a:endParaRPr lang="zh-CN" altLang="en-US" sz="1600" dirty="0">
              <a:solidFill>
                <a:srgbClr val="FF0000"/>
              </a:solidFill>
            </a:endParaRPr>
          </a:p>
        </p:txBody>
      </p:sp>
      <p:sp>
        <p:nvSpPr>
          <p:cNvPr id="10" name="TextBox 9"/>
          <p:cNvSpPr txBox="1"/>
          <p:nvPr/>
        </p:nvSpPr>
        <p:spPr>
          <a:xfrm>
            <a:off x="107504" y="3212976"/>
            <a:ext cx="1440160" cy="584775"/>
          </a:xfrm>
          <a:prstGeom prst="rect">
            <a:avLst/>
          </a:prstGeom>
          <a:noFill/>
        </p:spPr>
        <p:txBody>
          <a:bodyPr wrap="square" rtlCol="0">
            <a:spAutoFit/>
          </a:bodyPr>
          <a:lstStyle/>
          <a:p>
            <a:r>
              <a:rPr lang="en-US" altLang="zh-CN" sz="1600" dirty="0" smtClean="0">
                <a:solidFill>
                  <a:srgbClr val="FF0000"/>
                </a:solidFill>
              </a:rPr>
              <a:t>Remote Evaluation</a:t>
            </a:r>
            <a:endParaRPr lang="zh-CN" altLang="en-US" sz="1600" dirty="0">
              <a:solidFill>
                <a:srgbClr val="FF0000"/>
              </a:solidFill>
            </a:endParaRPr>
          </a:p>
        </p:txBody>
      </p:sp>
      <p:sp>
        <p:nvSpPr>
          <p:cNvPr id="11" name="TextBox 10"/>
          <p:cNvSpPr txBox="1"/>
          <p:nvPr/>
        </p:nvSpPr>
        <p:spPr>
          <a:xfrm>
            <a:off x="107504" y="2082334"/>
            <a:ext cx="1440160" cy="338554"/>
          </a:xfrm>
          <a:prstGeom prst="rect">
            <a:avLst/>
          </a:prstGeom>
          <a:noFill/>
        </p:spPr>
        <p:txBody>
          <a:bodyPr wrap="square" rtlCol="0">
            <a:spAutoFit/>
          </a:bodyPr>
          <a:lstStyle/>
          <a:p>
            <a:r>
              <a:rPr lang="en-US" altLang="zh-CN" sz="1600" dirty="0" smtClean="0">
                <a:solidFill>
                  <a:srgbClr val="FF0000"/>
                </a:solidFill>
              </a:rPr>
              <a:t>Client-Server</a:t>
            </a:r>
            <a:endParaRPr lang="zh-CN" altLang="en-US" sz="1600" dirty="0">
              <a:solidFill>
                <a:srgbClr val="FF0000"/>
              </a:solidFill>
            </a:endParaRPr>
          </a:p>
        </p:txBody>
      </p:sp>
      <p:sp>
        <p:nvSpPr>
          <p:cNvPr id="13" name="灯片编号占位符 12"/>
          <p:cNvSpPr>
            <a:spLocks noGrp="1"/>
          </p:cNvSpPr>
          <p:nvPr>
            <p:ph type="sldNum" sz="quarter" idx="12"/>
          </p:nvPr>
        </p:nvSpPr>
        <p:spPr/>
        <p:txBody>
          <a:bodyPr/>
          <a:lstStyle/>
          <a:p>
            <a:fld id="{0C913308-F349-4B6D-A68A-DD1791B4A57B}" type="slidenum">
              <a:rPr lang="zh-CN" altLang="en-US" smtClean="0"/>
              <a:pPr/>
              <a:t>76</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473005" y="3429000"/>
            <a:ext cx="3419475" cy="2695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Code Migration</a:t>
            </a:r>
            <a:endParaRPr lang="zh-CN" altLang="en-US" dirty="0"/>
          </a:p>
        </p:txBody>
      </p:sp>
      <p:sp>
        <p:nvSpPr>
          <p:cNvPr id="3" name="内容占位符 2"/>
          <p:cNvSpPr>
            <a:spLocks noGrp="1"/>
          </p:cNvSpPr>
          <p:nvPr>
            <p:ph idx="1"/>
          </p:nvPr>
        </p:nvSpPr>
        <p:spPr/>
        <p:txBody>
          <a:bodyPr/>
          <a:lstStyle/>
          <a:p>
            <a:endParaRPr lang="en-US" altLang="zh-CN" dirty="0" smtClean="0"/>
          </a:p>
          <a:p>
            <a:r>
              <a:rPr lang="en-US" altLang="zh-CN" dirty="0" smtClean="0"/>
              <a:t>Approaches to code migration</a:t>
            </a:r>
          </a:p>
          <a:p>
            <a:r>
              <a:rPr lang="en-US" altLang="zh-CN" dirty="0" smtClean="0"/>
              <a:t>Migration and local resources</a:t>
            </a:r>
          </a:p>
          <a:p>
            <a:r>
              <a:rPr lang="en-US" altLang="zh-CN" dirty="0" smtClean="0"/>
              <a:t>Migration in heterogeneous systems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77</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2" end="2"/>
                                            </p:txEl>
                                          </p:spTgt>
                                        </p:tgtEl>
                                        <p:attrNameLst>
                                          <p:attrName>style.color</p:attrName>
                                        </p:attrNameLst>
                                      </p:cBhvr>
                                      <p:to>
                                        <a:srgbClr val="D9100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normAutofit fontScale="90000"/>
          </a:bodyPr>
          <a:lstStyle/>
          <a:p>
            <a:r>
              <a:rPr lang="en-US" altLang="zh-CN" dirty="0" smtClean="0"/>
              <a:t>Migration and Local Resources (1)</a:t>
            </a:r>
            <a:endParaRPr lang="zh-CN" altLang="en-US" dirty="0"/>
          </a:p>
        </p:txBody>
      </p:sp>
      <p:sp>
        <p:nvSpPr>
          <p:cNvPr id="3" name="内容占位符 2"/>
          <p:cNvSpPr>
            <a:spLocks noGrp="1"/>
          </p:cNvSpPr>
          <p:nvPr>
            <p:ph idx="1"/>
          </p:nvPr>
        </p:nvSpPr>
        <p:spPr>
          <a:xfrm>
            <a:off x="457200" y="1935480"/>
            <a:ext cx="8435280" cy="4389120"/>
          </a:xfrm>
        </p:spPr>
        <p:txBody>
          <a:bodyPr>
            <a:normAutofit fontScale="92500"/>
          </a:bodyPr>
          <a:lstStyle/>
          <a:p>
            <a:pPr>
              <a:buNone/>
            </a:pPr>
            <a:r>
              <a:rPr lang="en-US" altLang="zh-CN" b="1" dirty="0" smtClean="0"/>
              <a:t>Problem</a:t>
            </a:r>
          </a:p>
          <a:p>
            <a:r>
              <a:rPr lang="en-US" altLang="zh-CN" dirty="0" smtClean="0"/>
              <a:t>An object uses local resources that may or may not be available at the target site.</a:t>
            </a:r>
          </a:p>
          <a:p>
            <a:pPr>
              <a:buNone/>
            </a:pPr>
            <a:r>
              <a:rPr lang="en-US" altLang="zh-CN" b="1" dirty="0" smtClean="0"/>
              <a:t>Resource types (</a:t>
            </a:r>
            <a:r>
              <a:rPr lang="en-US" altLang="zh-CN" b="1" dirty="0" smtClean="0">
                <a:solidFill>
                  <a:srgbClr val="7030A0"/>
                </a:solidFill>
              </a:rPr>
              <a:t>resource-to-machine bindings</a:t>
            </a:r>
            <a:r>
              <a:rPr lang="en-US" altLang="zh-CN" b="1" dirty="0" smtClean="0"/>
              <a:t>)</a:t>
            </a:r>
          </a:p>
          <a:p>
            <a:r>
              <a:rPr lang="en-US" altLang="zh-CN" dirty="0" smtClean="0">
                <a:solidFill>
                  <a:srgbClr val="0070C0"/>
                </a:solidFill>
              </a:rPr>
              <a:t>Fixed:</a:t>
            </a:r>
            <a:r>
              <a:rPr lang="en-US" altLang="zh-CN" dirty="0" smtClean="0"/>
              <a:t> the resource cannot be migrated and are bound to a specific machine or environment (e.g., </a:t>
            </a:r>
            <a:r>
              <a:rPr lang="en-US" altLang="zh-CN" i="1" dirty="0" smtClean="0"/>
              <a:t>local devices</a:t>
            </a:r>
            <a:r>
              <a:rPr lang="en-US" altLang="zh-CN" dirty="0" smtClean="0"/>
              <a:t>)</a:t>
            </a:r>
          </a:p>
          <a:p>
            <a:r>
              <a:rPr lang="en-US" altLang="zh-CN" dirty="0" smtClean="0">
                <a:solidFill>
                  <a:srgbClr val="0070C0"/>
                </a:solidFill>
              </a:rPr>
              <a:t>Fastened:</a:t>
            </a:r>
            <a:r>
              <a:rPr lang="en-US" altLang="zh-CN" dirty="0" smtClean="0"/>
              <a:t> the resource can, in principle, be </a:t>
            </a:r>
            <a:r>
              <a:rPr lang="en-US" altLang="zh-CN" i="1" dirty="0" smtClean="0"/>
              <a:t>migrated</a:t>
            </a:r>
            <a:r>
              <a:rPr lang="en-US" altLang="zh-CN" dirty="0" smtClean="0"/>
              <a:t> but only </a:t>
            </a:r>
            <a:r>
              <a:rPr lang="en-US" altLang="zh-CN" i="1" dirty="0" smtClean="0"/>
              <a:t>at high cost </a:t>
            </a:r>
            <a:r>
              <a:rPr lang="en-US" altLang="zh-CN" dirty="0" smtClean="0"/>
              <a:t>(e.g., </a:t>
            </a:r>
            <a:r>
              <a:rPr lang="en-US" altLang="zh-CN" i="1" dirty="0" smtClean="0"/>
              <a:t>local databases, complete Web sites</a:t>
            </a:r>
            <a:r>
              <a:rPr lang="en-US" altLang="zh-CN" dirty="0" smtClean="0"/>
              <a:t>)</a:t>
            </a:r>
          </a:p>
          <a:p>
            <a:r>
              <a:rPr lang="en-US" altLang="zh-CN" dirty="0" smtClean="0">
                <a:solidFill>
                  <a:srgbClr val="0070C0"/>
                </a:solidFill>
              </a:rPr>
              <a:t>Unattached:</a:t>
            </a:r>
            <a:r>
              <a:rPr lang="en-US" altLang="zh-CN" dirty="0" smtClean="0"/>
              <a:t> the resource can easily be moved along with the object (e.g. </a:t>
            </a:r>
            <a:r>
              <a:rPr lang="en-US" altLang="zh-CN" i="1" dirty="0" smtClean="0"/>
              <a:t>a cache or data files</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78</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996720"/>
          </a:xfrm>
        </p:spPr>
        <p:txBody>
          <a:bodyPr>
            <a:normAutofit fontScale="90000"/>
          </a:bodyPr>
          <a:lstStyle/>
          <a:p>
            <a:r>
              <a:rPr lang="en-US" altLang="zh-CN" dirty="0" smtClean="0"/>
              <a:t>Migration and Local Resources (2)</a:t>
            </a:r>
            <a:endParaRPr lang="zh-CN" altLang="en-US" dirty="0"/>
          </a:p>
        </p:txBody>
      </p:sp>
      <p:sp>
        <p:nvSpPr>
          <p:cNvPr id="3" name="内容占位符 2"/>
          <p:cNvSpPr>
            <a:spLocks noGrp="1"/>
          </p:cNvSpPr>
          <p:nvPr>
            <p:ph idx="1"/>
          </p:nvPr>
        </p:nvSpPr>
        <p:spPr>
          <a:xfrm>
            <a:off x="755576" y="1920200"/>
            <a:ext cx="7931224" cy="4389120"/>
          </a:xfrm>
        </p:spPr>
        <p:txBody>
          <a:bodyPr>
            <a:normAutofit lnSpcReduction="10000"/>
          </a:bodyPr>
          <a:lstStyle/>
          <a:p>
            <a:pPr>
              <a:spcAft>
                <a:spcPts val="300"/>
              </a:spcAft>
              <a:buNone/>
            </a:pPr>
            <a:r>
              <a:rPr lang="en-US" altLang="zh-CN" b="1" dirty="0" smtClean="0">
                <a:solidFill>
                  <a:srgbClr val="7030A0"/>
                </a:solidFill>
              </a:rPr>
              <a:t>Process-to-resource binding</a:t>
            </a:r>
          </a:p>
          <a:p>
            <a:pPr>
              <a:spcAft>
                <a:spcPts val="300"/>
              </a:spcAft>
            </a:pPr>
            <a:r>
              <a:rPr lang="en-US" altLang="zh-CN" dirty="0" smtClean="0">
                <a:solidFill>
                  <a:srgbClr val="0070C0"/>
                </a:solidFill>
              </a:rPr>
              <a:t>By identifier:</a:t>
            </a:r>
            <a:r>
              <a:rPr lang="en-US" altLang="zh-CN" dirty="0" smtClean="0"/>
              <a:t> the object requires precisely the referenced resource (e.g., a URL referring to a specific Web site; a specific database)</a:t>
            </a:r>
          </a:p>
          <a:p>
            <a:pPr>
              <a:spcAft>
                <a:spcPts val="300"/>
              </a:spcAft>
            </a:pPr>
            <a:r>
              <a:rPr lang="en-US" altLang="zh-CN" dirty="0" smtClean="0">
                <a:solidFill>
                  <a:srgbClr val="0070C0"/>
                </a:solidFill>
              </a:rPr>
              <a:t>By value: </a:t>
            </a:r>
            <a:r>
              <a:rPr lang="en-US" altLang="zh-CN" dirty="0" smtClean="0"/>
              <a:t>the object requires the value of a resource (e.g., referring to standard libraries; the set of cache entries)</a:t>
            </a:r>
          </a:p>
          <a:p>
            <a:pPr>
              <a:spcAft>
                <a:spcPts val="300"/>
              </a:spcAft>
            </a:pPr>
            <a:r>
              <a:rPr lang="en-US" altLang="zh-CN" dirty="0" smtClean="0">
                <a:solidFill>
                  <a:srgbClr val="0070C0"/>
                </a:solidFill>
              </a:rPr>
              <a:t>By type:</a:t>
            </a:r>
            <a:r>
              <a:rPr lang="en-US" altLang="zh-CN" dirty="0" smtClean="0"/>
              <a:t> the object requires that only a type of resource is available (references to local devices, such as monitors, printers)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燕尾形箭头 7"/>
          <p:cNvSpPr/>
          <p:nvPr/>
        </p:nvSpPr>
        <p:spPr>
          <a:xfrm rot="5400000">
            <a:off x="-1944724" y="3681028"/>
            <a:ext cx="4824536" cy="432048"/>
          </a:xfrm>
          <a:prstGeom prst="notchedRightArrow">
            <a:avLst>
              <a:gd name="adj1" fmla="val 50000"/>
              <a:gd name="adj2" fmla="val 192148"/>
            </a:avLst>
          </a:prstGeom>
          <a:gradFill>
            <a:gsLst>
              <a:gs pos="0">
                <a:srgbClr val="FF0000"/>
              </a:gs>
              <a:gs pos="50000">
                <a:schemeClr val="accent1">
                  <a:tint val="44500"/>
                  <a:satMod val="160000"/>
                </a:schemeClr>
              </a:gs>
              <a:gs pos="100000">
                <a:schemeClr val="accent1">
                  <a:tint val="23500"/>
                  <a:satMod val="160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39552" y="5877272"/>
            <a:ext cx="1080120" cy="369332"/>
          </a:xfrm>
          <a:prstGeom prst="rect">
            <a:avLst/>
          </a:prstGeom>
          <a:noFill/>
        </p:spPr>
        <p:txBody>
          <a:bodyPr wrap="square" rtlCol="0">
            <a:spAutoFit/>
          </a:bodyPr>
          <a:lstStyle/>
          <a:p>
            <a:r>
              <a:rPr lang="en-US" altLang="zh-CN" dirty="0" smtClean="0">
                <a:solidFill>
                  <a:srgbClr val="FF0000"/>
                </a:solidFill>
              </a:rPr>
              <a:t>Weakest</a:t>
            </a:r>
            <a:endParaRPr lang="zh-CN" altLang="en-US" dirty="0">
              <a:solidFill>
                <a:srgbClr val="FF0000"/>
              </a:solidFill>
            </a:endParaRPr>
          </a:p>
        </p:txBody>
      </p:sp>
      <p:sp>
        <p:nvSpPr>
          <p:cNvPr id="10" name="TextBox 9"/>
          <p:cNvSpPr txBox="1"/>
          <p:nvPr/>
        </p:nvSpPr>
        <p:spPr>
          <a:xfrm>
            <a:off x="539552" y="1556792"/>
            <a:ext cx="1152128" cy="369332"/>
          </a:xfrm>
          <a:prstGeom prst="rect">
            <a:avLst/>
          </a:prstGeom>
          <a:noFill/>
        </p:spPr>
        <p:txBody>
          <a:bodyPr wrap="square" rtlCol="0">
            <a:spAutoFit/>
          </a:bodyPr>
          <a:lstStyle/>
          <a:p>
            <a:r>
              <a:rPr lang="en-US" altLang="zh-CN" dirty="0" smtClean="0">
                <a:solidFill>
                  <a:srgbClr val="FF0000"/>
                </a:solidFill>
              </a:rPr>
              <a:t>Strongest</a:t>
            </a:r>
            <a:endParaRPr lang="zh-CN" altLang="en-US" dirty="0">
              <a:solidFill>
                <a:srgbClr val="FF0000"/>
              </a:solidFill>
            </a:endParaRPr>
          </a:p>
        </p:txBody>
      </p:sp>
      <p:sp>
        <p:nvSpPr>
          <p:cNvPr id="12" name="灯片编号占位符 11"/>
          <p:cNvSpPr>
            <a:spLocks noGrp="1"/>
          </p:cNvSpPr>
          <p:nvPr>
            <p:ph type="sldNum" sz="quarter" idx="12"/>
          </p:nvPr>
        </p:nvSpPr>
        <p:spPr/>
        <p:txBody>
          <a:bodyPr/>
          <a:lstStyle/>
          <a:p>
            <a:fld id="{0C913308-F349-4B6D-A68A-DD1791B4A57B}" type="slidenum">
              <a:rPr lang="zh-CN" altLang="en-US" smtClean="0"/>
              <a:pPr/>
              <a:t>79</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852704"/>
          </a:xfrm>
        </p:spPr>
        <p:txBody>
          <a:bodyPr>
            <a:normAutofit/>
          </a:bodyPr>
          <a:lstStyle/>
          <a:p>
            <a:r>
              <a:rPr lang="en-US" altLang="zh-CN" dirty="0" smtClean="0"/>
              <a:t>Context Switching (1)</a:t>
            </a:r>
            <a:endParaRPr lang="zh-CN" altLang="en-US" dirty="0"/>
          </a:p>
        </p:txBody>
      </p:sp>
      <p:sp>
        <p:nvSpPr>
          <p:cNvPr id="3" name="内容占位符 2"/>
          <p:cNvSpPr>
            <a:spLocks noGrp="1"/>
          </p:cNvSpPr>
          <p:nvPr>
            <p:ph idx="1"/>
          </p:nvPr>
        </p:nvSpPr>
        <p:spPr>
          <a:xfrm>
            <a:off x="457200" y="1628800"/>
            <a:ext cx="8229600" cy="4752528"/>
          </a:xfrm>
        </p:spPr>
        <p:txBody>
          <a:bodyPr>
            <a:normAutofit fontScale="92500" lnSpcReduction="10000"/>
          </a:bodyPr>
          <a:lstStyle/>
          <a:p>
            <a:pPr>
              <a:buNone/>
            </a:pPr>
            <a:r>
              <a:rPr lang="en-US" altLang="zh-CN" sz="3000" b="1" dirty="0" smtClean="0">
                <a:solidFill>
                  <a:srgbClr val="0070C0"/>
                </a:solidFill>
              </a:rPr>
              <a:t>Contexts</a:t>
            </a:r>
          </a:p>
          <a:p>
            <a:pPr>
              <a:spcAft>
                <a:spcPts val="600"/>
              </a:spcAft>
            </a:pPr>
            <a:r>
              <a:rPr lang="en-US" altLang="zh-CN" dirty="0" smtClean="0">
                <a:solidFill>
                  <a:srgbClr val="FF0000"/>
                </a:solidFill>
              </a:rPr>
              <a:t>Processor context: </a:t>
            </a:r>
            <a:r>
              <a:rPr lang="en-US" altLang="zh-CN" dirty="0" smtClean="0"/>
              <a:t>The minimal collection of values stored in the </a:t>
            </a:r>
            <a:r>
              <a:rPr lang="en-US" altLang="zh-CN" dirty="0" smtClean="0">
                <a:solidFill>
                  <a:srgbClr val="0070C0"/>
                </a:solidFill>
              </a:rPr>
              <a:t>registers</a:t>
            </a:r>
            <a:r>
              <a:rPr lang="en-US" altLang="zh-CN" dirty="0" smtClean="0"/>
              <a:t> of a processor used for the execution of a series of </a:t>
            </a:r>
            <a:r>
              <a:rPr lang="en-US" altLang="zh-CN" dirty="0" smtClean="0">
                <a:solidFill>
                  <a:srgbClr val="0070C0"/>
                </a:solidFill>
              </a:rPr>
              <a:t>instructions</a:t>
            </a:r>
            <a:r>
              <a:rPr lang="en-US" altLang="zh-CN" dirty="0" smtClean="0"/>
              <a:t> (e.g., </a:t>
            </a:r>
            <a:r>
              <a:rPr lang="en-US" altLang="zh-CN" i="1" dirty="0" smtClean="0"/>
              <a:t>stack pointer, addressing registers, program counter</a:t>
            </a:r>
            <a:r>
              <a:rPr lang="en-US" altLang="zh-CN" dirty="0" smtClean="0"/>
              <a:t>).</a:t>
            </a:r>
          </a:p>
          <a:p>
            <a:pPr>
              <a:spcAft>
                <a:spcPts val="600"/>
              </a:spcAft>
            </a:pPr>
            <a:r>
              <a:rPr lang="en-US" altLang="zh-CN" dirty="0" smtClean="0">
                <a:solidFill>
                  <a:srgbClr val="FF0000"/>
                </a:solidFill>
              </a:rPr>
              <a:t>Thread context: </a:t>
            </a:r>
            <a:r>
              <a:rPr lang="en-US" altLang="zh-CN" dirty="0" smtClean="0"/>
              <a:t>The minimal collection of values stored in </a:t>
            </a:r>
            <a:r>
              <a:rPr lang="en-US" altLang="zh-CN" dirty="0" smtClean="0">
                <a:solidFill>
                  <a:srgbClr val="0070C0"/>
                </a:solidFill>
              </a:rPr>
              <a:t>registers and memory</a:t>
            </a:r>
            <a:r>
              <a:rPr lang="en-US" altLang="zh-CN" dirty="0" smtClean="0"/>
              <a:t>, used for the execution of a series of </a:t>
            </a:r>
            <a:r>
              <a:rPr lang="en-US" altLang="zh-CN" dirty="0" smtClean="0">
                <a:solidFill>
                  <a:srgbClr val="0070C0"/>
                </a:solidFill>
              </a:rPr>
              <a:t>instructions</a:t>
            </a:r>
            <a:r>
              <a:rPr lang="en-US" altLang="zh-CN" dirty="0" smtClean="0"/>
              <a:t> (i.e., </a:t>
            </a:r>
            <a:r>
              <a:rPr lang="en-US" altLang="zh-CN" i="1" dirty="0" smtClean="0"/>
              <a:t>processor context, state</a:t>
            </a:r>
            <a:r>
              <a:rPr lang="en-US" altLang="zh-CN" dirty="0" smtClean="0"/>
              <a:t>).</a:t>
            </a:r>
          </a:p>
          <a:p>
            <a:pPr>
              <a:spcAft>
                <a:spcPts val="600"/>
              </a:spcAft>
            </a:pPr>
            <a:r>
              <a:rPr lang="en-US" altLang="zh-CN" dirty="0" smtClean="0">
                <a:solidFill>
                  <a:srgbClr val="FF0000"/>
                </a:solidFill>
              </a:rPr>
              <a:t>Process context: </a:t>
            </a:r>
            <a:r>
              <a:rPr lang="en-US" altLang="zh-CN" dirty="0" smtClean="0"/>
              <a:t>The minimal collection of values stored in </a:t>
            </a:r>
            <a:r>
              <a:rPr lang="en-US" altLang="zh-CN" dirty="0" smtClean="0">
                <a:solidFill>
                  <a:srgbClr val="0070C0"/>
                </a:solidFill>
              </a:rPr>
              <a:t>registers and memory</a:t>
            </a:r>
            <a:r>
              <a:rPr lang="en-US" altLang="zh-CN" dirty="0" smtClean="0"/>
              <a:t>, used for the execution of a </a:t>
            </a:r>
            <a:r>
              <a:rPr lang="en-US" altLang="zh-CN" dirty="0" smtClean="0">
                <a:solidFill>
                  <a:srgbClr val="0070C0"/>
                </a:solidFill>
              </a:rPr>
              <a:t>thread </a:t>
            </a:r>
            <a:r>
              <a:rPr lang="en-US" altLang="zh-CN" dirty="0" smtClean="0"/>
              <a:t> (i.e., </a:t>
            </a:r>
            <a:r>
              <a:rPr lang="en-US" altLang="zh-CN" i="1" dirty="0" smtClean="0"/>
              <a:t>thread context, but now also at least MMU register values, probably TLB</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7" name="TextBox 6"/>
          <p:cNvSpPr txBox="1"/>
          <p:nvPr/>
        </p:nvSpPr>
        <p:spPr>
          <a:xfrm>
            <a:off x="1835696" y="5949280"/>
            <a:ext cx="4464496" cy="646331"/>
          </a:xfrm>
          <a:prstGeom prst="rect">
            <a:avLst/>
          </a:prstGeom>
          <a:noFill/>
        </p:spPr>
        <p:txBody>
          <a:bodyPr wrap="square" rtlCol="0">
            <a:spAutoFit/>
          </a:bodyPr>
          <a:lstStyle/>
          <a:p>
            <a:pPr algn="ctr"/>
            <a:r>
              <a:rPr lang="en-US" altLang="zh-CN" dirty="0" smtClean="0"/>
              <a:t>MMU − Memory Management Unit</a:t>
            </a:r>
          </a:p>
          <a:p>
            <a:pPr algn="ctr"/>
            <a:r>
              <a:rPr lang="en-US" altLang="zh-CN" dirty="0" smtClean="0"/>
              <a:t>TLB − Translation </a:t>
            </a:r>
            <a:r>
              <a:rPr lang="en-US" altLang="zh-CN" dirty="0" err="1" smtClean="0"/>
              <a:t>Lookaside</a:t>
            </a:r>
            <a:r>
              <a:rPr lang="en-US" altLang="zh-CN" dirty="0" smtClean="0"/>
              <a:t> Buffer </a:t>
            </a:r>
          </a:p>
        </p:txBody>
      </p:sp>
      <p:sp>
        <p:nvSpPr>
          <p:cNvPr id="8" name="TextBox 7"/>
          <p:cNvSpPr txBox="1"/>
          <p:nvPr/>
        </p:nvSpPr>
        <p:spPr>
          <a:xfrm>
            <a:off x="0" y="2996952"/>
            <a:ext cx="861774" cy="288032"/>
          </a:xfrm>
          <a:prstGeom prst="rect">
            <a:avLst/>
          </a:prstGeom>
          <a:noFill/>
        </p:spPr>
        <p:txBody>
          <a:bodyPr vert="eaVert" wrap="square" rtlCol="0">
            <a:spAutoFit/>
          </a:bodyPr>
          <a:lstStyle/>
          <a:p>
            <a:r>
              <a:rPr lang="en-US" altLang="zh-CN" sz="4400" b="1" dirty="0" smtClean="0">
                <a:solidFill>
                  <a:srgbClr val="7030A0"/>
                </a:solidFill>
              </a:rPr>
              <a:t>&lt;</a:t>
            </a:r>
            <a:endParaRPr lang="zh-CN" altLang="en-US" sz="4400" b="1" dirty="0">
              <a:solidFill>
                <a:srgbClr val="7030A0"/>
              </a:solidFill>
            </a:endParaRPr>
          </a:p>
        </p:txBody>
      </p:sp>
      <p:sp>
        <p:nvSpPr>
          <p:cNvPr id="9" name="TextBox 8"/>
          <p:cNvSpPr txBox="1"/>
          <p:nvPr/>
        </p:nvSpPr>
        <p:spPr>
          <a:xfrm>
            <a:off x="0" y="4293096"/>
            <a:ext cx="861774" cy="288032"/>
          </a:xfrm>
          <a:prstGeom prst="rect">
            <a:avLst/>
          </a:prstGeom>
          <a:noFill/>
        </p:spPr>
        <p:txBody>
          <a:bodyPr vert="eaVert" wrap="square" rtlCol="0">
            <a:spAutoFit/>
          </a:bodyPr>
          <a:lstStyle/>
          <a:p>
            <a:r>
              <a:rPr lang="en-US" altLang="zh-CN" sz="4400" b="1" dirty="0" smtClean="0">
                <a:solidFill>
                  <a:srgbClr val="7030A0"/>
                </a:solidFill>
              </a:rPr>
              <a:t>&lt;</a:t>
            </a:r>
            <a:endParaRPr lang="zh-CN" altLang="en-US" sz="4400" b="1" dirty="0">
              <a:solidFill>
                <a:srgbClr val="7030A0"/>
              </a:solidFill>
            </a:endParaRPr>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8</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03-19T"/>
          <p:cNvPicPr>
            <a:picLocks noChangeAspect="1" noChangeArrowheads="1"/>
          </p:cNvPicPr>
          <p:nvPr/>
        </p:nvPicPr>
        <p:blipFill>
          <a:blip r:embed="rId3" cstate="print"/>
          <a:srcRect/>
          <a:stretch>
            <a:fillRect/>
          </a:stretch>
        </p:blipFill>
        <p:spPr bwMode="auto">
          <a:xfrm>
            <a:off x="251520" y="1196752"/>
            <a:ext cx="8258175" cy="3035300"/>
          </a:xfrm>
          <a:prstGeom prst="rect">
            <a:avLst/>
          </a:prstGeom>
          <a:noFill/>
        </p:spPr>
      </p:pic>
      <p:sp>
        <p:nvSpPr>
          <p:cNvPr id="2" name="标题 1"/>
          <p:cNvSpPr>
            <a:spLocks noGrp="1"/>
          </p:cNvSpPr>
          <p:nvPr>
            <p:ph type="title"/>
          </p:nvPr>
        </p:nvSpPr>
        <p:spPr>
          <a:xfrm>
            <a:off x="457200" y="128024"/>
            <a:ext cx="8229600" cy="1212744"/>
          </a:xfrm>
        </p:spPr>
        <p:txBody>
          <a:bodyPr>
            <a:noAutofit/>
          </a:bodyPr>
          <a:lstStyle/>
          <a:p>
            <a:r>
              <a:rPr lang="en-US" altLang="zh-CN" sz="4000" dirty="0" smtClean="0"/>
              <a:t/>
            </a:r>
            <a:br>
              <a:rPr lang="en-US" altLang="zh-CN" sz="4000" dirty="0" smtClean="0"/>
            </a:br>
            <a:r>
              <a:rPr lang="en-US" altLang="zh-CN" sz="4000" dirty="0" smtClean="0"/>
              <a:t>Actions to be taken with respect to the references to local resources</a:t>
            </a:r>
            <a:endParaRPr lang="zh-CN" altLang="en-US" sz="4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grpSp>
        <p:nvGrpSpPr>
          <p:cNvPr id="14" name="组合 13"/>
          <p:cNvGrpSpPr/>
          <p:nvPr/>
        </p:nvGrpSpPr>
        <p:grpSpPr>
          <a:xfrm>
            <a:off x="1115616" y="4154745"/>
            <a:ext cx="6552728" cy="2370599"/>
            <a:chOff x="1115616" y="4154745"/>
            <a:chExt cx="6552728" cy="2370599"/>
          </a:xfrm>
        </p:grpSpPr>
        <p:pic>
          <p:nvPicPr>
            <p:cNvPr id="12" name="图片 11" descr="paper-note-background4.jpg"/>
            <p:cNvPicPr>
              <a:picLocks noChangeAspect="1"/>
            </p:cNvPicPr>
            <p:nvPr/>
          </p:nvPicPr>
          <p:blipFill>
            <a:blip r:embed="rId4" cstate="print"/>
            <a:srcRect l="11272" t="5727" r="15914"/>
            <a:stretch>
              <a:fillRect/>
            </a:stretch>
          </p:blipFill>
          <p:spPr>
            <a:xfrm>
              <a:off x="1115616" y="4154745"/>
              <a:ext cx="6552728" cy="2370599"/>
            </a:xfrm>
            <a:prstGeom prst="rect">
              <a:avLst/>
            </a:prstGeom>
          </p:spPr>
        </p:pic>
        <p:sp>
          <p:nvSpPr>
            <p:cNvPr id="13" name="矩形 12"/>
            <p:cNvSpPr/>
            <p:nvPr/>
          </p:nvSpPr>
          <p:spPr>
            <a:xfrm>
              <a:off x="1619672" y="4653136"/>
              <a:ext cx="5616624" cy="1692771"/>
            </a:xfrm>
            <a:prstGeom prst="rect">
              <a:avLst/>
            </a:prstGeom>
          </p:spPr>
          <p:txBody>
            <a:bodyPr wrap="square">
              <a:spAutoFit/>
            </a:bodyPr>
            <a:lstStyle/>
            <a:p>
              <a:pPr algn="ctr"/>
              <a:r>
                <a:rPr lang="en-US" altLang="zh-CN" sz="2400" dirty="0" smtClean="0">
                  <a:solidFill>
                    <a:srgbClr val="0070C0"/>
                  </a:solidFill>
                  <a:latin typeface="Comic Sans MS" pitchFamily="66" charset="0"/>
                </a:rPr>
                <a:t>Note </a:t>
              </a:r>
            </a:p>
            <a:p>
              <a:pPr>
                <a:buFont typeface="Arial" pitchFamily="34" charset="0"/>
                <a:buChar char="•"/>
              </a:pPr>
              <a:r>
                <a:rPr lang="en-US" altLang="zh-CN" sz="2000" dirty="0" smtClean="0">
                  <a:latin typeface="Comic Sans MS" pitchFamily="66" charset="0"/>
                </a:rPr>
                <a:t> Establishing a global reference may be more than just making use of URLs</a:t>
              </a:r>
            </a:p>
            <a:p>
              <a:pPr>
                <a:buFont typeface="Arial" pitchFamily="34" charset="0"/>
                <a:buChar char="•"/>
              </a:pPr>
              <a:r>
                <a:rPr lang="en-US" altLang="zh-CN" sz="2000" dirty="0" smtClean="0">
                  <a:latin typeface="Comic Sans MS" pitchFamily="66" charset="0"/>
                </a:rPr>
                <a:t> The use of a global reference is sometimes prohibitively expensive</a:t>
              </a:r>
              <a:endParaRPr lang="zh-CN" altLang="en-US" sz="2000" dirty="0">
                <a:latin typeface="Comic Sans MS" pitchFamily="66" charset="0"/>
              </a:endParaRPr>
            </a:p>
          </p:txBody>
        </p:sp>
      </p:grpSp>
      <p:sp>
        <p:nvSpPr>
          <p:cNvPr id="11" name="灯片编号占位符 10"/>
          <p:cNvSpPr>
            <a:spLocks noGrp="1"/>
          </p:cNvSpPr>
          <p:nvPr>
            <p:ph type="sldNum" sz="quarter" idx="12"/>
          </p:nvPr>
        </p:nvSpPr>
        <p:spPr/>
        <p:txBody>
          <a:bodyPr/>
          <a:lstStyle/>
          <a:p>
            <a:fld id="{0C913308-F349-4B6D-A68A-DD1791B4A57B}" type="slidenum">
              <a:rPr lang="zh-CN" altLang="en-US" smtClean="0"/>
              <a:pPr/>
              <a:t>80</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473005" y="3429000"/>
            <a:ext cx="3419475" cy="2695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Code Migration</a:t>
            </a:r>
            <a:endParaRPr lang="zh-CN" altLang="en-US" dirty="0"/>
          </a:p>
        </p:txBody>
      </p:sp>
      <p:sp>
        <p:nvSpPr>
          <p:cNvPr id="3" name="内容占位符 2"/>
          <p:cNvSpPr>
            <a:spLocks noGrp="1"/>
          </p:cNvSpPr>
          <p:nvPr>
            <p:ph idx="1"/>
          </p:nvPr>
        </p:nvSpPr>
        <p:spPr/>
        <p:txBody>
          <a:bodyPr/>
          <a:lstStyle/>
          <a:p>
            <a:endParaRPr lang="en-US" altLang="zh-CN" dirty="0" smtClean="0"/>
          </a:p>
          <a:p>
            <a:r>
              <a:rPr lang="en-US" altLang="zh-CN" dirty="0" smtClean="0"/>
              <a:t>Approaches to code migration</a:t>
            </a:r>
          </a:p>
          <a:p>
            <a:r>
              <a:rPr lang="en-US" altLang="zh-CN" dirty="0" smtClean="0"/>
              <a:t>Migration and local resources</a:t>
            </a:r>
          </a:p>
          <a:p>
            <a:r>
              <a:rPr lang="en-US" altLang="zh-CN" dirty="0" smtClean="0"/>
              <a:t>Migration in heterogeneous systems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81</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3" end="3"/>
                                            </p:txEl>
                                          </p:spTgt>
                                        </p:tgtEl>
                                        <p:attrNameLst>
                                          <p:attrName>style.color</p:attrName>
                                        </p:attrNameLst>
                                      </p:cBhvr>
                                      <p:to>
                                        <a:srgbClr val="D7170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normAutofit/>
          </a:bodyPr>
          <a:lstStyle/>
          <a:p>
            <a:r>
              <a:rPr lang="en-US" altLang="zh-CN" sz="4000" dirty="0" smtClean="0"/>
              <a:t>Migration in </a:t>
            </a:r>
            <a:r>
              <a:rPr lang="en-US" altLang="zh-CN" sz="4000" smtClean="0"/>
              <a:t>Heterogeneous Systems</a:t>
            </a:r>
            <a:endParaRPr lang="zh-CN" altLang="en-US" sz="4000" dirty="0"/>
          </a:p>
        </p:txBody>
      </p:sp>
      <p:sp>
        <p:nvSpPr>
          <p:cNvPr id="3" name="内容占位符 2"/>
          <p:cNvSpPr>
            <a:spLocks noGrp="1"/>
          </p:cNvSpPr>
          <p:nvPr>
            <p:ph idx="1"/>
          </p:nvPr>
        </p:nvSpPr>
        <p:spPr/>
        <p:txBody>
          <a:bodyPr>
            <a:normAutofit/>
          </a:bodyPr>
          <a:lstStyle/>
          <a:p>
            <a:pPr>
              <a:buNone/>
            </a:pPr>
            <a:r>
              <a:rPr lang="en-US" altLang="zh-CN" b="1" dirty="0" smtClean="0"/>
              <a:t>Main problem</a:t>
            </a:r>
          </a:p>
          <a:p>
            <a:r>
              <a:rPr lang="en-US" altLang="zh-CN" dirty="0" smtClean="0"/>
              <a:t>The target machine may not be suitable to execute the migrated code </a:t>
            </a:r>
          </a:p>
          <a:p>
            <a:r>
              <a:rPr lang="en-US" altLang="zh-CN" dirty="0" smtClean="0"/>
              <a:t>The definition of process/thread/processor context is highly dependent on local hardware, operating system and runtime system</a:t>
            </a:r>
          </a:p>
          <a:p>
            <a:pPr>
              <a:spcBef>
                <a:spcPts val="1200"/>
              </a:spcBef>
              <a:buNone/>
            </a:pPr>
            <a:r>
              <a:rPr lang="en-US" altLang="zh-CN" b="1" dirty="0" smtClean="0"/>
              <a:t>Current best solution to handle heterogeneity</a:t>
            </a:r>
          </a:p>
          <a:p>
            <a:pPr>
              <a:buNone/>
            </a:pPr>
            <a:r>
              <a:rPr lang="en-US" altLang="zh-CN" dirty="0" smtClean="0"/>
              <a:t>Make use of </a:t>
            </a:r>
            <a:r>
              <a:rPr lang="en-US" altLang="zh-CN" dirty="0" smtClean="0">
                <a:solidFill>
                  <a:srgbClr val="0070C0"/>
                </a:solidFill>
              </a:rPr>
              <a:t>virtual machines </a:t>
            </a:r>
            <a:r>
              <a:rPr lang="en-US" altLang="zh-CN" dirty="0" smtClean="0"/>
              <a:t>that is implemented on different platforms:</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82</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http://t2.gstatic.com/images?q=tbn:ANd9GcQERwttRjXzSjUOTZ97Urfd4ttH2qLJnZqKYwa_xGayb5HqW6ymJQ"/>
          <p:cNvPicPr>
            <a:picLocks noChangeAspect="1" noChangeArrowheads="1"/>
          </p:cNvPicPr>
          <p:nvPr/>
        </p:nvPicPr>
        <p:blipFill>
          <a:blip r:embed="rId2" cstate="print"/>
          <a:srcRect/>
          <a:stretch>
            <a:fillRect/>
          </a:stretch>
        </p:blipFill>
        <p:spPr bwMode="auto">
          <a:xfrm>
            <a:off x="7020272" y="0"/>
            <a:ext cx="2125980" cy="1740218"/>
          </a:xfrm>
          <a:prstGeom prst="rect">
            <a:avLst/>
          </a:prstGeom>
          <a:noFill/>
        </p:spPr>
      </p:pic>
      <p:sp>
        <p:nvSpPr>
          <p:cNvPr id="2" name="标题 1"/>
          <p:cNvSpPr>
            <a:spLocks noGrp="1"/>
          </p:cNvSpPr>
          <p:nvPr>
            <p:ph type="title"/>
          </p:nvPr>
        </p:nvSpPr>
        <p:spPr>
          <a:xfrm>
            <a:off x="457200" y="704088"/>
            <a:ext cx="8229600" cy="852704"/>
          </a:xfrm>
        </p:spPr>
        <p:txBody>
          <a:bodyPr/>
          <a:lstStyle/>
          <a:p>
            <a:r>
              <a:rPr lang="en-US" altLang="zh-CN" dirty="0" smtClean="0"/>
              <a:t>Summary</a:t>
            </a:r>
            <a:endParaRPr lang="zh-CN" altLang="en-US" dirty="0"/>
          </a:p>
        </p:txBody>
      </p:sp>
      <p:sp>
        <p:nvSpPr>
          <p:cNvPr id="3" name="内容占位符 2"/>
          <p:cNvSpPr>
            <a:spLocks noGrp="1"/>
          </p:cNvSpPr>
          <p:nvPr>
            <p:ph idx="1"/>
          </p:nvPr>
        </p:nvSpPr>
        <p:spPr>
          <a:xfrm>
            <a:off x="457200" y="1700808"/>
            <a:ext cx="8229600" cy="4623792"/>
          </a:xfrm>
        </p:spPr>
        <p:txBody>
          <a:bodyPr>
            <a:normAutofit fontScale="85000" lnSpcReduction="20000"/>
          </a:bodyPr>
          <a:lstStyle/>
          <a:p>
            <a:pPr>
              <a:spcAft>
                <a:spcPts val="600"/>
              </a:spcAft>
            </a:pPr>
            <a:r>
              <a:rPr lang="en-US" altLang="zh-CN" dirty="0" smtClean="0"/>
              <a:t>Threads in DS are particularly useful to continue using the CPU when a blocking I/O operation is performed.</a:t>
            </a:r>
          </a:p>
          <a:p>
            <a:pPr>
              <a:spcAft>
                <a:spcPts val="600"/>
              </a:spcAft>
            </a:pPr>
            <a:r>
              <a:rPr lang="en-US" altLang="zh-CN" dirty="0" smtClean="0">
                <a:solidFill>
                  <a:srgbClr val="0070C0"/>
                </a:solidFill>
              </a:rPr>
              <a:t>Organizing a DS in terms of clients and servers </a:t>
            </a:r>
            <a:r>
              <a:rPr lang="en-US" altLang="zh-CN" dirty="0" smtClean="0"/>
              <a:t>has proven to be useful.</a:t>
            </a:r>
          </a:p>
          <a:p>
            <a:pPr lvl="1">
              <a:spcAft>
                <a:spcPts val="600"/>
              </a:spcAft>
            </a:pPr>
            <a:r>
              <a:rPr lang="en-US" altLang="zh-CN" dirty="0" smtClean="0"/>
              <a:t>Client processes generally implement user interfaces and furthermore aim at achieving distribution transparency.</a:t>
            </a:r>
          </a:p>
          <a:p>
            <a:pPr lvl="1">
              <a:spcAft>
                <a:spcPts val="600"/>
              </a:spcAft>
            </a:pPr>
            <a:r>
              <a:rPr lang="en-US" altLang="zh-CN" dirty="0" smtClean="0"/>
              <a:t>Servers are often more intricate than clients, but are nevertheless subject to only a few design issues</a:t>
            </a:r>
          </a:p>
          <a:p>
            <a:pPr>
              <a:spcAft>
                <a:spcPts val="600"/>
              </a:spcAft>
            </a:pPr>
            <a:r>
              <a:rPr lang="en-US" altLang="zh-CN" dirty="0" smtClean="0"/>
              <a:t>An important topic of DS is the </a:t>
            </a:r>
            <a:r>
              <a:rPr lang="en-US" altLang="zh-CN" dirty="0" smtClean="0">
                <a:solidFill>
                  <a:srgbClr val="0070C0"/>
                </a:solidFill>
              </a:rPr>
              <a:t>migration of code </a:t>
            </a:r>
            <a:r>
              <a:rPr lang="en-US" altLang="zh-CN" dirty="0" smtClean="0"/>
              <a:t>between different machines</a:t>
            </a:r>
          </a:p>
          <a:p>
            <a:pPr lvl="1">
              <a:spcAft>
                <a:spcPts val="600"/>
              </a:spcAft>
            </a:pPr>
            <a:r>
              <a:rPr lang="en-US" altLang="zh-CN" dirty="0" smtClean="0"/>
              <a:t>Two reasons: increase performance and flexibility</a:t>
            </a:r>
          </a:p>
          <a:p>
            <a:pPr>
              <a:spcAft>
                <a:spcPts val="600"/>
              </a:spcAft>
            </a:pPr>
            <a:r>
              <a:rPr lang="en-US" altLang="zh-CN" dirty="0" smtClean="0"/>
              <a:t>Current practice indicates that the </a:t>
            </a:r>
            <a:r>
              <a:rPr lang="en-US" altLang="zh-CN" dirty="0" smtClean="0">
                <a:solidFill>
                  <a:srgbClr val="0070C0"/>
                </a:solidFill>
              </a:rPr>
              <a:t>best solution to handle heterogeneity</a:t>
            </a:r>
            <a:r>
              <a:rPr lang="en-US" altLang="zh-CN" dirty="0" smtClean="0"/>
              <a:t> is to use </a:t>
            </a:r>
            <a:r>
              <a:rPr lang="en-US" altLang="zh-CN" dirty="0" smtClean="0">
                <a:solidFill>
                  <a:srgbClr val="FF0000"/>
                </a:solidFill>
              </a:rPr>
              <a:t>virtual machines</a:t>
            </a:r>
            <a:endParaRPr lang="zh-CN" altLang="en-US" dirty="0">
              <a:solidFill>
                <a:srgbClr val="FF000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83</a:t>
            </a:fld>
            <a:r>
              <a:rPr lang="en-US" altLang="zh-CN" smtClean="0"/>
              <a:t>/83</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924712"/>
          </a:xfrm>
        </p:spPr>
        <p:txBody>
          <a:bodyPr/>
          <a:lstStyle/>
          <a:p>
            <a:r>
              <a:rPr lang="en-US" altLang="zh-CN" dirty="0" smtClean="0"/>
              <a:t>Context Switching (2)</a:t>
            </a:r>
            <a:endParaRPr lang="zh-CN" altLang="en-US" dirty="0"/>
          </a:p>
        </p:txBody>
      </p:sp>
      <p:sp>
        <p:nvSpPr>
          <p:cNvPr id="3" name="内容占位符 2"/>
          <p:cNvSpPr>
            <a:spLocks noGrp="1"/>
          </p:cNvSpPr>
          <p:nvPr>
            <p:ph idx="1"/>
          </p:nvPr>
        </p:nvSpPr>
        <p:spPr>
          <a:xfrm>
            <a:off x="457200" y="1628800"/>
            <a:ext cx="8229600" cy="4695800"/>
          </a:xfrm>
        </p:spPr>
        <p:txBody>
          <a:bodyPr>
            <a:normAutofit fontScale="85000" lnSpcReduction="10000"/>
          </a:bodyPr>
          <a:lstStyle/>
          <a:p>
            <a:pPr>
              <a:buNone/>
            </a:pPr>
            <a:r>
              <a:rPr lang="en-US" altLang="zh-CN" b="1" dirty="0" smtClean="0">
                <a:solidFill>
                  <a:srgbClr val="0070C0"/>
                </a:solidFill>
              </a:rPr>
              <a:t>Observations</a:t>
            </a:r>
          </a:p>
          <a:p>
            <a:r>
              <a:rPr lang="en-US" altLang="zh-CN" u="sng" dirty="0" smtClean="0">
                <a:solidFill>
                  <a:srgbClr val="0070C0"/>
                </a:solidFill>
              </a:rPr>
              <a:t>Threads share the same address space</a:t>
            </a:r>
            <a:r>
              <a:rPr lang="en-US" altLang="zh-CN" u="sng" dirty="0" smtClean="0"/>
              <a:t>. </a:t>
            </a:r>
            <a:r>
              <a:rPr lang="en-US" altLang="zh-CN" dirty="0" smtClean="0"/>
              <a:t>Thread context switching can be done entirely independent of the operating system (OS).</a:t>
            </a:r>
          </a:p>
          <a:p>
            <a:r>
              <a:rPr lang="en-US" altLang="zh-CN" u="sng" dirty="0" smtClean="0">
                <a:solidFill>
                  <a:srgbClr val="7030A0"/>
                </a:solidFill>
              </a:rPr>
              <a:t>Process switching </a:t>
            </a:r>
            <a:r>
              <a:rPr lang="en-US" altLang="zh-CN" dirty="0" smtClean="0"/>
              <a:t>is generally </a:t>
            </a:r>
            <a:r>
              <a:rPr lang="en-US" altLang="zh-CN" u="sng" dirty="0" smtClean="0">
                <a:solidFill>
                  <a:srgbClr val="7030A0"/>
                </a:solidFill>
              </a:rPr>
              <a:t>more expensive </a:t>
            </a:r>
            <a:r>
              <a:rPr lang="en-US" altLang="zh-CN" dirty="0" smtClean="0"/>
              <a:t>as it involves getting the OS in the loop, i.e., trapping to the kernel.</a:t>
            </a:r>
          </a:p>
          <a:p>
            <a:pPr lvl="1"/>
            <a:r>
              <a:rPr lang="en-US" altLang="zh-CN" dirty="0" smtClean="0"/>
              <a:t>Switching the CPU between two processes </a:t>
            </a:r>
            <a:r>
              <a:rPr lang="en-US" altLang="zh-CN" dirty="0" smtClean="0">
                <a:solidFill>
                  <a:srgbClr val="0070C0"/>
                </a:solidFill>
              </a:rPr>
              <a:t>=</a:t>
            </a:r>
            <a:r>
              <a:rPr lang="en-US" altLang="zh-CN" dirty="0" smtClean="0"/>
              <a:t> </a:t>
            </a:r>
          </a:p>
          <a:p>
            <a:pPr lvl="1">
              <a:buNone/>
            </a:pPr>
            <a:r>
              <a:rPr lang="en-US" altLang="zh-CN" dirty="0" smtClean="0"/>
              <a:t>	saving the CPU context </a:t>
            </a:r>
            <a:r>
              <a:rPr lang="en-US" altLang="zh-CN" dirty="0" smtClean="0">
                <a:solidFill>
                  <a:srgbClr val="0070C0"/>
                </a:solidFill>
              </a:rPr>
              <a:t>+ </a:t>
            </a:r>
          </a:p>
          <a:p>
            <a:pPr lvl="1">
              <a:buNone/>
            </a:pPr>
            <a:r>
              <a:rPr lang="en-US" altLang="zh-CN" dirty="0" smtClean="0"/>
              <a:t>	modifying MMU register values </a:t>
            </a:r>
            <a:r>
              <a:rPr lang="en-US" altLang="zh-CN" dirty="0" smtClean="0">
                <a:solidFill>
                  <a:srgbClr val="0070C0"/>
                </a:solidFill>
              </a:rPr>
              <a:t>+ </a:t>
            </a:r>
          </a:p>
          <a:p>
            <a:pPr lvl="1">
              <a:buNone/>
            </a:pPr>
            <a:r>
              <a:rPr lang="en-US" altLang="zh-CN" dirty="0" smtClean="0"/>
              <a:t>	invalidating address translation caches (e.g., flushing the TLB)</a:t>
            </a:r>
          </a:p>
          <a:p>
            <a:pPr lvl="1"/>
            <a:r>
              <a:rPr lang="en-US" altLang="zh-CN" dirty="0" smtClean="0"/>
              <a:t>If the OS supports more processes than it can simultaneously hold in main memory, it may have to swap processes between main memory and disk before the actual switch can take place</a:t>
            </a:r>
          </a:p>
          <a:p>
            <a:r>
              <a:rPr lang="en-US" altLang="zh-CN" dirty="0" smtClean="0">
                <a:solidFill>
                  <a:srgbClr val="FF0000"/>
                </a:solidFill>
              </a:rPr>
              <a:t>Conclusion: </a:t>
            </a:r>
            <a:r>
              <a:rPr lang="en-US" altLang="zh-CN" dirty="0" smtClean="0">
                <a:solidFill>
                  <a:srgbClr val="0070C0"/>
                </a:solidFill>
              </a:rPr>
              <a:t>Creating and destroying </a:t>
            </a:r>
            <a:r>
              <a:rPr lang="en-US" altLang="zh-CN" dirty="0" smtClean="0">
                <a:solidFill>
                  <a:srgbClr val="FF0000"/>
                </a:solidFill>
              </a:rPr>
              <a:t>threads </a:t>
            </a:r>
            <a:r>
              <a:rPr lang="en-US" altLang="zh-CN" dirty="0" smtClean="0">
                <a:solidFill>
                  <a:srgbClr val="0070C0"/>
                </a:solidFill>
              </a:rPr>
              <a:t>is much </a:t>
            </a:r>
            <a:r>
              <a:rPr lang="en-US" altLang="zh-CN" dirty="0" smtClean="0">
                <a:solidFill>
                  <a:srgbClr val="FF0000"/>
                </a:solidFill>
              </a:rPr>
              <a:t>cheaper </a:t>
            </a:r>
            <a:r>
              <a:rPr lang="en-US" altLang="zh-CN" dirty="0" smtClean="0">
                <a:solidFill>
                  <a:srgbClr val="0070C0"/>
                </a:solidFill>
              </a:rPr>
              <a:t>than doing so for </a:t>
            </a:r>
            <a:r>
              <a:rPr lang="en-US" altLang="zh-CN" dirty="0" smtClean="0">
                <a:solidFill>
                  <a:srgbClr val="FF0000"/>
                </a:solidFill>
              </a:rPr>
              <a:t>processes.</a:t>
            </a:r>
            <a:endParaRPr lang="zh-CN" altLang="en-US" dirty="0">
              <a:solidFill>
                <a:srgbClr val="FF000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9</a:t>
            </a:fld>
            <a:r>
              <a:rPr lang="en-US" altLang="zh-CN" smtClean="0"/>
              <a:t>/83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14906</TotalTime>
  <Words>7864</Words>
  <Application>Microsoft Office PowerPoint</Application>
  <PresentationFormat>全屏显示(4:3)</PresentationFormat>
  <Paragraphs>936</Paragraphs>
  <Slides>83</Slides>
  <Notes>37</Notes>
  <HiddenSlides>2</HiddenSlides>
  <MMClips>0</MMClips>
  <ScaleCrop>false</ScaleCrop>
  <HeadingPairs>
    <vt:vector size="4" baseType="variant">
      <vt:variant>
        <vt:lpstr>主题</vt:lpstr>
      </vt:variant>
      <vt:variant>
        <vt:i4>2</vt:i4>
      </vt:variant>
      <vt:variant>
        <vt:lpstr>幻灯片标题</vt:lpstr>
      </vt:variant>
      <vt:variant>
        <vt:i4>83</vt:i4>
      </vt:variant>
    </vt:vector>
  </HeadingPairs>
  <TitlesOfParts>
    <vt:vector size="85" baseType="lpstr">
      <vt:lpstr>流畅</vt:lpstr>
      <vt:lpstr>自定义设计方案</vt:lpstr>
      <vt:lpstr>Distributed Systems </vt:lpstr>
      <vt:lpstr>Unit 3 – Processes: Outline</vt:lpstr>
      <vt:lpstr>About the Process Issue</vt:lpstr>
      <vt:lpstr>Threads</vt:lpstr>
      <vt:lpstr>Introduction to Threads</vt:lpstr>
      <vt:lpstr>Threads and Processes: More Details </vt:lpstr>
      <vt:lpstr>Concurrency Transparency of Processes</vt:lpstr>
      <vt:lpstr>Context Switching (1)</vt:lpstr>
      <vt:lpstr>Context Switching (2)</vt:lpstr>
      <vt:lpstr>Why use threads</vt:lpstr>
      <vt:lpstr>Summary About Relations Among                                  Program, Processes and Threads</vt:lpstr>
      <vt:lpstr>Relations Among                                   Program, Processes and Threads (Table)</vt:lpstr>
      <vt:lpstr>Thread Usage in Non-distributed Systems</vt:lpstr>
      <vt:lpstr>Multithreading in large applications</vt:lpstr>
      <vt:lpstr>Threads: Avoid process switching</vt:lpstr>
      <vt:lpstr>The cost of a context switch</vt:lpstr>
      <vt:lpstr>Thread Implementation</vt:lpstr>
      <vt:lpstr>User-level Threads (ULT) – Thread Libraries</vt:lpstr>
      <vt:lpstr>Kernel-level Threads (KLT)  – System Calls</vt:lpstr>
      <vt:lpstr>Hybrid form of user-level and kernel-level threads (Solaris Threads)</vt:lpstr>
      <vt:lpstr>Solaris Threads (1)</vt:lpstr>
      <vt:lpstr>The Solaris kernel is multithreaded</vt:lpstr>
      <vt:lpstr>Solaris Threads (2)</vt:lpstr>
      <vt:lpstr>Lightweight Processes (LWPs)  – Principle Operations</vt:lpstr>
      <vt:lpstr>Advantages To Using LWPs In Combination With A User-level Thread Package</vt:lpstr>
      <vt:lpstr>Threads in Distributed Systems</vt:lpstr>
      <vt:lpstr>Multithreaded Clients</vt:lpstr>
      <vt:lpstr>Multithreaded Servers</vt:lpstr>
      <vt:lpstr>Using threads at the server side</vt:lpstr>
      <vt:lpstr>Three Ways to Construct a Server</vt:lpstr>
      <vt:lpstr>Unit 3 – Processes: Outline</vt:lpstr>
      <vt:lpstr>Virtualization − Background</vt:lpstr>
      <vt:lpstr>The Role of Virtualization in DS</vt:lpstr>
      <vt:lpstr>Architectural of Virtual Machines (VMs)</vt:lpstr>
      <vt:lpstr>Process VMs versus VM Monitors</vt:lpstr>
      <vt:lpstr>VM Monitors on operating systems</vt:lpstr>
      <vt:lpstr>VMs and cloud computing</vt:lpstr>
      <vt:lpstr>Unit 3 – Processes: Outline</vt:lpstr>
      <vt:lpstr>Clients: User Interface</vt:lpstr>
      <vt:lpstr>Oldest Networked User Interface Example: The X Window System</vt:lpstr>
      <vt:lpstr>X terminal</vt:lpstr>
      <vt:lpstr>Clients: User Interface  – Compound Documents </vt:lpstr>
      <vt:lpstr>Client-Side Software for Distribution Transparency</vt:lpstr>
      <vt:lpstr>Unit 3 – Processes: Outline</vt:lpstr>
      <vt:lpstr>Servers: General Organization</vt:lpstr>
      <vt:lpstr>Type of servers</vt:lpstr>
      <vt:lpstr>Servers: General Design Issues </vt:lpstr>
      <vt:lpstr>Issue about Whether and How a Server Can Be Interrupted</vt:lpstr>
      <vt:lpstr>Servers and State: Stateless Servers</vt:lpstr>
      <vt:lpstr>Servers and State: Stateful Servers</vt:lpstr>
      <vt:lpstr>Choice for a Stateless and Stateful design </vt:lpstr>
      <vt:lpstr>Server Clusters: General Organization</vt:lpstr>
      <vt:lpstr>Server Clusters: Design goal</vt:lpstr>
      <vt:lpstr>Request Handling and Load Balancing</vt:lpstr>
      <vt:lpstr>Distributed Servers (1)</vt:lpstr>
      <vt:lpstr>How to achieve a stable access point?</vt:lpstr>
      <vt:lpstr>Managing Server Clusters</vt:lpstr>
      <vt:lpstr>Example: PlanetLab (1)</vt:lpstr>
      <vt:lpstr>Example: PlanetLab (2)</vt:lpstr>
      <vt:lpstr>Code Migration</vt:lpstr>
      <vt:lpstr>Reasons for Migrating Code</vt:lpstr>
      <vt:lpstr>Example of Code Migration (1): Client Server (Remote Evaluation)</vt:lpstr>
      <vt:lpstr>Example of Code Migration (2):  Server  Client</vt:lpstr>
      <vt:lpstr>Reducing the Overall Communication </vt:lpstr>
      <vt:lpstr>Example of Code Migration (3): Exploiting Parallelism</vt:lpstr>
      <vt:lpstr>Dynamical Configuration of DS</vt:lpstr>
      <vt:lpstr>Model of dynamically downloading client-side software</vt:lpstr>
      <vt:lpstr>Models for Code Migration (1)</vt:lpstr>
      <vt:lpstr>Models for Code Migration (2)</vt:lpstr>
      <vt:lpstr>Weak Mobility</vt:lpstr>
      <vt:lpstr>Strong Mobility</vt:lpstr>
      <vt:lpstr>Sender-/Receiver-Initiated Migration (1)</vt:lpstr>
      <vt:lpstr>Sender-/Receiver-Initiated Migration (2)</vt:lpstr>
      <vt:lpstr>Weak Mobility:  Execution of Migrated at Target/Separate Process</vt:lpstr>
      <vt:lpstr>Strong Mobility:  Migrate Process and Clone Process</vt:lpstr>
      <vt:lpstr>Code Migration: Some Context</vt:lpstr>
      <vt:lpstr>Code Migration</vt:lpstr>
      <vt:lpstr>Migration and Local Resources (1)</vt:lpstr>
      <vt:lpstr>Migration and Local Resources (2)</vt:lpstr>
      <vt:lpstr> Actions to be taken with respect to the references to local resources</vt:lpstr>
      <vt:lpstr>Code Migration</vt:lpstr>
      <vt:lpstr>Migration in Heterogeneous Systems</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dc:title>
  <cp:lastModifiedBy>lenovo</cp:lastModifiedBy>
  <cp:revision>1282</cp:revision>
  <dcterms:modified xsi:type="dcterms:W3CDTF">2020-03-11T05:44:54Z</dcterms:modified>
</cp:coreProperties>
</file>